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302" r:id="rId2"/>
    <p:sldId id="257" r:id="rId3"/>
    <p:sldId id="320" r:id="rId4"/>
    <p:sldId id="354" r:id="rId5"/>
    <p:sldId id="355" r:id="rId6"/>
    <p:sldId id="307" r:id="rId7"/>
    <p:sldId id="356" r:id="rId8"/>
    <p:sldId id="357" r:id="rId9"/>
    <p:sldId id="358" r:id="rId10"/>
    <p:sldId id="359" r:id="rId11"/>
    <p:sldId id="339" r:id="rId12"/>
    <p:sldId id="360" r:id="rId13"/>
    <p:sldId id="361" r:id="rId14"/>
    <p:sldId id="362" r:id="rId15"/>
    <p:sldId id="363" r:id="rId16"/>
    <p:sldId id="364" r:id="rId17"/>
    <p:sldId id="365" r:id="rId18"/>
    <p:sldId id="366" r:id="rId19"/>
    <p:sldId id="367" r:id="rId20"/>
    <p:sldId id="368" r:id="rId21"/>
    <p:sldId id="301" r:id="rId22"/>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28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412" autoAdjust="0"/>
    <p:restoredTop sz="86323" autoAdjust="0"/>
  </p:normalViewPr>
  <p:slideViewPr>
    <p:cSldViewPr>
      <p:cViewPr varScale="1">
        <p:scale>
          <a:sx n="87" d="100"/>
          <a:sy n="87" d="100"/>
        </p:scale>
        <p:origin x="-864"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94B01D1-DEC9-48A5-9DBF-A9B09570C769}" type="slidenum">
              <a:rPr lang="ar-EG" smtClean="0"/>
              <a:pPr/>
              <a:t>‹#›</a:t>
            </a:fld>
            <a:endParaRPr lang="ar-EG"/>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F94B01D1-DEC9-48A5-9DBF-A9B09570C769}" type="slidenum">
              <a:rPr lang="ar-EG" smtClean="0"/>
              <a:pPr/>
              <a:t>‹#›</a:t>
            </a:fld>
            <a:endParaRPr lang="ar-EG"/>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94B01D1-DEC9-48A5-9DBF-A9B09570C769}" type="slidenum">
              <a:rPr lang="ar-EG" smtClean="0"/>
              <a:pPr/>
              <a:t>‹#›</a:t>
            </a:fld>
            <a:endParaRPr lang="ar-EG"/>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38B77032-BEEF-4064-877E-C112AA29B223}" type="datetimeFigureOut">
              <a:rPr lang="ar-EG" smtClean="0"/>
              <a:pPr/>
              <a:t>27/07/1441</a:t>
            </a:fld>
            <a:endParaRPr lang="ar-EG"/>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ar-EG"/>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F94B01D1-DEC9-48A5-9DBF-A9B09570C769}" type="slidenum">
              <a:rPr lang="ar-EG" smtClean="0"/>
              <a:pPr/>
              <a:t>‹#›</a:t>
            </a:fld>
            <a:endParaRPr lang="ar-EG"/>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4"/>
          </p:nvPr>
        </p:nvSpPr>
        <p:spPr>
          <a:xfrm>
            <a:off x="4645152" y="731520"/>
            <a:ext cx="4498848" cy="3474720"/>
          </a:xfrm>
        </p:spPr>
        <p:style>
          <a:lnRef idx="1">
            <a:schemeClr val="dk1"/>
          </a:lnRef>
          <a:fillRef idx="2">
            <a:schemeClr val="dk1"/>
          </a:fillRef>
          <a:effectRef idx="1">
            <a:schemeClr val="dk1"/>
          </a:effectRef>
          <a:fontRef idx="minor">
            <a:schemeClr val="dk1"/>
          </a:fontRef>
        </p:style>
        <p:txBody>
          <a:bodyPr>
            <a:noAutofit/>
          </a:bodyPr>
          <a:lstStyle/>
          <a:p>
            <a:pPr algn="justLow">
              <a:buNone/>
            </a:pPr>
            <a:r>
              <a:rPr lang="ar-EG" sz="3200" b="1" dirty="0" smtClean="0">
                <a:ln w="17780" cmpd="sng">
                  <a:solidFill>
                    <a:srgbClr val="FFFFFF"/>
                  </a:solidFill>
                  <a:prstDash val="solid"/>
                  <a:miter lim="800000"/>
                </a:ln>
                <a:solidFill>
                  <a:srgbClr val="002060"/>
                </a:solidFill>
                <a:effectLst>
                  <a:outerShdw blurRad="50800" algn="tl" rotWithShape="0">
                    <a:srgbClr val="000000"/>
                  </a:outerShdw>
                </a:effectLst>
              </a:rPr>
              <a:t>أهمية الطفولة وأهم مظاهرها.</a:t>
            </a:r>
          </a:p>
          <a:p>
            <a:pPr algn="justLow">
              <a:buNone/>
            </a:pPr>
            <a:r>
              <a:rPr lang="ar-EG" sz="3200" b="1" dirty="0" smtClean="0">
                <a:ln w="17780" cmpd="sng">
                  <a:solidFill>
                    <a:srgbClr val="FFFFFF"/>
                  </a:solidFill>
                  <a:prstDash val="solid"/>
                  <a:miter lim="800000"/>
                </a:ln>
                <a:solidFill>
                  <a:srgbClr val="002060"/>
                </a:solidFill>
                <a:effectLst>
                  <a:outerShdw blurRad="50800" algn="tl" rotWithShape="0">
                    <a:srgbClr val="000000"/>
                  </a:outerShdw>
                </a:effectLst>
              </a:rPr>
              <a:t>المحاضرة الثانية الفرقة الأولى </a:t>
            </a:r>
            <a:r>
              <a:rPr lang="en-US" sz="3200" b="1" dirty="0" smtClean="0">
                <a:ln w="17780" cmpd="sng">
                  <a:solidFill>
                    <a:srgbClr val="FFFFFF"/>
                  </a:solidFill>
                  <a:prstDash val="solid"/>
                  <a:miter lim="800000"/>
                </a:ln>
                <a:solidFill>
                  <a:srgbClr val="002060"/>
                </a:solidFill>
                <a:effectLst>
                  <a:outerShdw blurRad="50800" algn="tl" rotWithShape="0">
                    <a:srgbClr val="000000"/>
                  </a:outerShdw>
                </a:effectLst>
              </a:rPr>
              <a:t>)</a:t>
            </a:r>
            <a:r>
              <a:rPr lang="ar-EG" sz="3200" b="1" dirty="0" smtClean="0">
                <a:ln w="17780" cmpd="sng">
                  <a:solidFill>
                    <a:srgbClr val="FFFFFF"/>
                  </a:solidFill>
                  <a:prstDash val="solid"/>
                  <a:miter lim="800000"/>
                </a:ln>
                <a:solidFill>
                  <a:srgbClr val="002060"/>
                </a:solidFill>
                <a:effectLst>
                  <a:outerShdw blurRad="50800" algn="tl" rotWithShape="0">
                    <a:srgbClr val="000000"/>
                  </a:outerShdw>
                </a:effectLst>
              </a:rPr>
              <a:t>شعبة </a:t>
            </a:r>
            <a:r>
              <a:rPr lang="ar-EG" sz="3200" b="1" smtClean="0">
                <a:ln w="17780" cmpd="sng">
                  <a:solidFill>
                    <a:srgbClr val="FFFFFF"/>
                  </a:solidFill>
                  <a:prstDash val="solid"/>
                  <a:miter lim="800000"/>
                </a:ln>
                <a:solidFill>
                  <a:srgbClr val="002060"/>
                </a:solidFill>
                <a:effectLst>
                  <a:outerShdw blurRad="50800" algn="tl" rotWithShape="0">
                    <a:srgbClr val="000000"/>
                  </a:outerShdw>
                </a:effectLst>
              </a:rPr>
              <a:t>زراعة وتربية).</a:t>
            </a:r>
            <a:endParaRPr lang="ar-EG" sz="3200" b="1" dirty="0" smtClean="0">
              <a:ln w="17780" cmpd="sng">
                <a:solidFill>
                  <a:srgbClr val="FFFFFF"/>
                </a:solidFill>
                <a:prstDash val="solid"/>
                <a:miter lim="800000"/>
              </a:ln>
              <a:solidFill>
                <a:srgbClr val="002060"/>
              </a:solidFill>
              <a:effectLst>
                <a:outerShdw blurRad="50800" algn="tl" rotWithShape="0">
                  <a:srgbClr val="000000"/>
                </a:outerShdw>
              </a:effectLst>
            </a:endParaRPr>
          </a:p>
        </p:txBody>
      </p:sp>
      <p:sp>
        <p:nvSpPr>
          <p:cNvPr id="8" name="Rectangle 7"/>
          <p:cNvSpPr/>
          <p:nvPr/>
        </p:nvSpPr>
        <p:spPr>
          <a:xfrm>
            <a:off x="1285852" y="5143512"/>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EG" sz="4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rPr>
              <a:t>إعداد</a:t>
            </a:r>
            <a:br>
              <a:rPr lang="ar-EG" sz="4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rPr>
            </a:br>
            <a:r>
              <a:rPr lang="ar-EG" sz="4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rPr>
              <a:t>د. حازم شوقي الطنطاوي</a:t>
            </a:r>
            <a:endParaRPr lang="ar-EG" sz="4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endParaRPr>
          </a:p>
        </p:txBody>
      </p:sp>
      <p:sp>
        <p:nvSpPr>
          <p:cNvPr id="2" name="Content Placeholder 1"/>
          <p:cNvSpPr>
            <a:spLocks noGrp="1"/>
          </p:cNvSpPr>
          <p:nvPr>
            <p:ph sz="quarter" idx="13"/>
          </p:nvPr>
        </p:nvSpPr>
        <p:spPr/>
        <p:txBody>
          <a:bodyPr/>
          <a:lstStyle/>
          <a:p>
            <a:endParaRPr lang="ar-EG"/>
          </a:p>
        </p:txBody>
      </p:sp>
      <p:pic>
        <p:nvPicPr>
          <p:cNvPr id="3" name="Picture 2" descr="https://tse2.mm.bing.net/th?id=OIP.Z5uOPQR6wC-wBMJemhzmNQHaEL&amp;pid=Api&amp;P=0&amp;w=284&amp;h=16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764704"/>
            <a:ext cx="3384376" cy="345638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plus(in)">
                                      <p:cBhvr>
                                        <p:cTn id="7" dur="2000"/>
                                        <p:tgtEl>
                                          <p:spTgt spid="7">
                                            <p:bg/>
                                          </p:spTgt>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plus(in)">
                                      <p:cBhvr>
                                        <p:cTn id="12" dur="20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plus(in)">
                                      <p:cBhvr>
                                        <p:cTn id="17" dur="20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anim calcmode="lin" valueType="num">
                                      <p:cBhvr>
                                        <p:cTn id="23" dur="1000" fill="hold"/>
                                        <p:tgtEl>
                                          <p:spTgt spid="8"/>
                                        </p:tgtEl>
                                        <p:attrNameLst>
                                          <p:attrName>ppt_x</p:attrName>
                                        </p:attrNameLst>
                                      </p:cBhvr>
                                      <p:tavLst>
                                        <p:tav tm="0">
                                          <p:val>
                                            <p:strVal val="#ppt_x"/>
                                          </p:val>
                                        </p:tav>
                                        <p:tav tm="100000">
                                          <p:val>
                                            <p:strVal val="#ppt_x"/>
                                          </p:val>
                                        </p:tav>
                                      </p:tavLst>
                                    </p:anim>
                                    <p:anim calcmode="lin" valueType="num">
                                      <p:cBhvr>
                                        <p:cTn id="2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nimBg="1"/>
      <p:bldP spid="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25" y="1268760"/>
            <a:ext cx="9144000" cy="507831"/>
          </a:xfrm>
          <a:prstGeom prst="rect">
            <a:avLst/>
          </a:prstGeom>
        </p:spPr>
        <p:txBody>
          <a:bodyPr wrap="square">
            <a:spAutoFit/>
          </a:bodyPr>
          <a:lstStyle/>
          <a:p>
            <a:pPr algn="justLow"/>
            <a:r>
              <a:rPr lang="ar-EG" sz="2700" b="1" dirty="0" smtClean="0">
                <a:solidFill>
                  <a:srgbClr val="7030A0"/>
                </a:solidFill>
                <a:cs typeface="Malik Lt BT" pitchFamily="2" charset="-78"/>
              </a:rPr>
              <a:t>	</a:t>
            </a:r>
            <a:endParaRPr lang="ar-EG" sz="2700" b="1" dirty="0">
              <a:solidFill>
                <a:srgbClr val="7030A0"/>
              </a:solidFill>
              <a:cs typeface="Malik Lt BT" pitchFamily="2" charset="-78"/>
            </a:endParaRPr>
          </a:p>
        </p:txBody>
      </p:sp>
      <p:sp>
        <p:nvSpPr>
          <p:cNvPr id="5" name="Flowchart: Multidocument 4"/>
          <p:cNvSpPr/>
          <p:nvPr/>
        </p:nvSpPr>
        <p:spPr>
          <a:xfrm flipH="1">
            <a:off x="0" y="243408"/>
            <a:ext cx="8892480" cy="6614592"/>
          </a:xfrm>
          <a:prstGeom prst="flowChartMultidocument">
            <a:avLst/>
          </a:prstGeom>
          <a:solidFill>
            <a:schemeClr val="tx2">
              <a:lumMod val="60000"/>
              <a:lumOff val="40000"/>
            </a:schemeClr>
          </a:solidFill>
          <a:ln w="1270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scene3d>
              <a:camera prst="orthographicFront"/>
              <a:lightRig rig="glow" dir="tl">
                <a:rot lat="0" lon="0" rev="5400000"/>
              </a:lightRig>
            </a:scene3d>
            <a:sp3d contourW="12700">
              <a:bevelT w="25400" h="25400"/>
              <a:contourClr>
                <a:schemeClr val="accent6">
                  <a:shade val="73000"/>
                </a:schemeClr>
              </a:contourClr>
            </a:sp3d>
          </a:bodyPr>
          <a:lstStyle/>
          <a:p>
            <a:pPr algn="ctr"/>
            <a:r>
              <a:rPr lang="ar-EG" sz="4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rPr>
              <a:t>مرحلة الطفولة الصاخبة (من الميلاد حتى السادسة).</a:t>
            </a:r>
            <a:endParaRPr lang="en-US" sz="4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endParaRPr>
          </a:p>
        </p:txBody>
      </p:sp>
    </p:spTree>
    <p:extLst>
      <p:ext uri="{BB962C8B-B14F-4D97-AF65-F5344CB8AC3E}">
        <p14:creationId xmlns:p14="http://schemas.microsoft.com/office/powerpoint/2010/main" val="1736176116"/>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endParaRPr lang="ar-EG" sz="3600" b="1" dirty="0" smtClean="0">
              <a:solidFill>
                <a:schemeClr val="accent6"/>
              </a:solidFill>
            </a:endParaRPr>
          </a:p>
          <a:p>
            <a:pPr marL="571500" indent="-571500" algn="justLow">
              <a:buBlip>
                <a:blip r:embed="rId2"/>
              </a:buBlip>
            </a:pPr>
            <a:r>
              <a:rPr lang="ar-EG" sz="3600" b="1" dirty="0" smtClean="0">
                <a:solidFill>
                  <a:srgbClr val="FF0000"/>
                </a:solidFill>
              </a:rPr>
              <a:t>من الناحية البدنية:</a:t>
            </a:r>
          </a:p>
          <a:p>
            <a:pPr algn="justLow"/>
            <a:r>
              <a:rPr lang="ar-EG" sz="3600" b="1" dirty="0">
                <a:solidFill>
                  <a:schemeClr val="accent6"/>
                </a:solidFill>
              </a:rPr>
              <a:t> </a:t>
            </a:r>
            <a:r>
              <a:rPr lang="ar-EG" sz="3600" b="1" dirty="0" smtClean="0">
                <a:solidFill>
                  <a:schemeClr val="accent6"/>
                </a:solidFill>
              </a:rPr>
              <a:t> في هذه المرحلة يكون عامل النضج أبرز بكثير من عامل التعلم، فالطفل يخرج إلى الحياة مزودا ببعض الآليات الفطرية كالمص، وكالصراخ.</a:t>
            </a:r>
          </a:p>
          <a:p>
            <a:pPr algn="justLow"/>
            <a:r>
              <a:rPr lang="ar-EG" sz="3600" b="1" dirty="0">
                <a:solidFill>
                  <a:schemeClr val="accent6"/>
                </a:solidFill>
              </a:rPr>
              <a:t> </a:t>
            </a:r>
            <a:r>
              <a:rPr lang="ar-EG" sz="3600" b="1" dirty="0" smtClean="0">
                <a:solidFill>
                  <a:schemeClr val="accent6"/>
                </a:solidFill>
              </a:rPr>
              <a:t> ومعدل النمو البدني الحركي في هذه المرحلة أقصى ما يمكن مقارنة بالمراحل </a:t>
            </a:r>
            <a:r>
              <a:rPr lang="ar-EG" sz="3600" b="1" dirty="0" err="1" smtClean="0">
                <a:solidFill>
                  <a:schemeClr val="accent6"/>
                </a:solidFill>
              </a:rPr>
              <a:t>التالية.وينتقل</a:t>
            </a:r>
            <a:r>
              <a:rPr lang="ar-EG" sz="3600" b="1" dirty="0" smtClean="0">
                <a:solidFill>
                  <a:schemeClr val="accent6"/>
                </a:solidFill>
              </a:rPr>
              <a:t> الطفل من الحركات اللاإرادية إلى الإرادية. </a:t>
            </a:r>
            <a:endParaRPr lang="ar-EG" sz="3600" b="1" dirty="0" smtClean="0">
              <a:solidFill>
                <a:srgbClr val="FF0000"/>
              </a:solidFill>
            </a:endParaRP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مرحلة الطفولة الصاخبة:</a:t>
            </a:r>
            <a:endParaRPr lang="ar-EG" sz="3600" b="1" dirty="0">
              <a:solidFill>
                <a:schemeClr val="accent6">
                  <a:lumMod val="75000"/>
                </a:schemeClr>
              </a:solidFill>
            </a:endParaRPr>
          </a:p>
        </p:txBody>
      </p:sp>
    </p:spTree>
    <p:extLst>
      <p:ext uri="{BB962C8B-B14F-4D97-AF65-F5344CB8AC3E}">
        <p14:creationId xmlns:p14="http://schemas.microsoft.com/office/powerpoint/2010/main" val="323263868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circle(in)">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circle(in)">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circle(in)">
                                      <p:cBhvr>
                                        <p:cTn id="23"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endParaRPr lang="ar-EG" sz="3600" b="1" dirty="0" smtClean="0">
              <a:solidFill>
                <a:schemeClr val="accent6"/>
              </a:solidFill>
            </a:endParaRPr>
          </a:p>
          <a:p>
            <a:pPr marL="571500" indent="-571500" algn="justLow">
              <a:buBlip>
                <a:blip r:embed="rId2"/>
              </a:buBlip>
            </a:pPr>
            <a:r>
              <a:rPr lang="ar-EG" sz="3600" b="1" dirty="0" smtClean="0">
                <a:solidFill>
                  <a:srgbClr val="FF0000"/>
                </a:solidFill>
              </a:rPr>
              <a:t>من الناحية العقلية:</a:t>
            </a:r>
          </a:p>
          <a:p>
            <a:pPr algn="justLow"/>
            <a:r>
              <a:rPr lang="ar-EG" sz="3600" b="1" dirty="0">
                <a:solidFill>
                  <a:schemeClr val="accent6"/>
                </a:solidFill>
              </a:rPr>
              <a:t> </a:t>
            </a:r>
            <a:r>
              <a:rPr lang="ar-EG" sz="3600" b="1" dirty="0" smtClean="0">
                <a:solidFill>
                  <a:schemeClr val="accent6"/>
                </a:solidFill>
              </a:rPr>
              <a:t> تتمايز الأصوات والصرخات، فتستحيل إلى كلمات، ويبدأ الطفل بالكلمات التي تكرر مقطعا صوتيا واحدا مثل بابا.</a:t>
            </a:r>
          </a:p>
          <a:p>
            <a:pPr algn="justLow"/>
            <a:r>
              <a:rPr lang="ar-EG" sz="3600" b="1" dirty="0">
                <a:solidFill>
                  <a:schemeClr val="accent6"/>
                </a:solidFill>
              </a:rPr>
              <a:t> </a:t>
            </a:r>
            <a:r>
              <a:rPr lang="ar-EG" sz="3600" b="1" dirty="0" smtClean="0">
                <a:solidFill>
                  <a:schemeClr val="accent6"/>
                </a:solidFill>
              </a:rPr>
              <a:t> ويستطيع الطفل التعرف على الكلمات قبل نطقها، لأن قدرته على الإدراك والفهم تسبق قدرته على النطق، ويتضح ذكاء الطفل في المهارات الحركية وفي تعلم كلمات اللغة، وحل مشكلاته البسيطة.</a:t>
            </a:r>
            <a:endParaRPr lang="ar-EG" sz="3600" b="1" dirty="0" smtClean="0">
              <a:solidFill>
                <a:srgbClr val="FF0000"/>
              </a:solidFill>
            </a:endParaRP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تابع مرحلة الطفولة الصاخبة:</a:t>
            </a:r>
            <a:endParaRPr lang="ar-EG" sz="3600" b="1" dirty="0">
              <a:solidFill>
                <a:schemeClr val="accent6">
                  <a:lumMod val="75000"/>
                </a:schemeClr>
              </a:solidFill>
            </a:endParaRPr>
          </a:p>
        </p:txBody>
      </p:sp>
    </p:spTree>
    <p:extLst>
      <p:ext uri="{BB962C8B-B14F-4D97-AF65-F5344CB8AC3E}">
        <p14:creationId xmlns:p14="http://schemas.microsoft.com/office/powerpoint/2010/main" val="61537477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circle(in)">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circle(in)">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circle(in)">
                                      <p:cBhvr>
                                        <p:cTn id="23"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fontScale="92500" lnSpcReduction="100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endParaRPr lang="ar-EG" sz="3600" b="1" dirty="0" smtClean="0">
              <a:solidFill>
                <a:schemeClr val="accent6"/>
              </a:solidFill>
            </a:endParaRPr>
          </a:p>
          <a:p>
            <a:pPr marL="571500" indent="-571500" algn="justLow">
              <a:buBlip>
                <a:blip r:embed="rId2"/>
              </a:buBlip>
            </a:pPr>
            <a:r>
              <a:rPr lang="ar-EG" sz="3600" b="1" dirty="0" smtClean="0">
                <a:solidFill>
                  <a:srgbClr val="FF0000"/>
                </a:solidFill>
              </a:rPr>
              <a:t>من الناحية الوجدانية:</a:t>
            </a:r>
          </a:p>
          <a:p>
            <a:pPr algn="justLow"/>
            <a:r>
              <a:rPr lang="ar-EG" sz="3600" b="1" dirty="0">
                <a:solidFill>
                  <a:schemeClr val="accent6"/>
                </a:solidFill>
              </a:rPr>
              <a:t> </a:t>
            </a:r>
            <a:r>
              <a:rPr lang="ar-EG" sz="3600" b="1" dirty="0" smtClean="0">
                <a:solidFill>
                  <a:schemeClr val="accent6"/>
                </a:solidFill>
              </a:rPr>
              <a:t> </a:t>
            </a:r>
            <a:r>
              <a:rPr lang="ar-EG" sz="3600" b="1" dirty="0" smtClean="0">
                <a:solidFill>
                  <a:schemeClr val="tx2">
                    <a:lumMod val="60000"/>
                    <a:lumOff val="40000"/>
                  </a:schemeClr>
                </a:solidFill>
              </a:rPr>
              <a:t>يبدأ التعبير الانفعالي لدى الطفل منذ الشهور الأولى، ثم يمضي في طريق التمايز وخاصة في العام الثاني من العمر، ثم تسرع الخبرة في تشكيله عن طريق المحاكاة.</a:t>
            </a:r>
            <a:endParaRPr lang="ar-EG" sz="3600" b="1" dirty="0">
              <a:solidFill>
                <a:srgbClr val="FF0000"/>
              </a:solidFill>
            </a:endParaRPr>
          </a:p>
          <a:p>
            <a:pPr algn="justLow"/>
            <a:r>
              <a:rPr lang="ar-EG" sz="3600" b="1" dirty="0" smtClean="0">
                <a:solidFill>
                  <a:srgbClr val="FF0000"/>
                </a:solidFill>
              </a:rPr>
              <a:t>وينتقل الطفل من الانفعالية المتفجرة إلى الانفعال في مواجهة الموقف. ويعيش الطفل في هذه المرحلة انفعالات عديدة كالغضب والخوف والسرور، وهي مرتبطة بحاجاته الأساسية، وترتبط في النصف الثاني من هذه المرحلة بحاجاته الثانوية.</a:t>
            </a:r>
            <a:endParaRPr lang="ar-EG" sz="3600" b="1" dirty="0" smtClean="0">
              <a:solidFill>
                <a:schemeClr val="tx2">
                  <a:lumMod val="60000"/>
                  <a:lumOff val="40000"/>
                </a:schemeClr>
              </a:solidFill>
            </a:endParaRPr>
          </a:p>
        </p:txBody>
      </p:sp>
      <p:sp>
        <p:nvSpPr>
          <p:cNvPr id="6" name="Rectangle 5"/>
          <p:cNvSpPr/>
          <p:nvPr/>
        </p:nvSpPr>
        <p:spPr>
          <a:xfrm>
            <a:off x="2556057" y="20646"/>
            <a:ext cx="6572296" cy="1104098"/>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تابع مرحلة الطفولة الصاخبة:</a:t>
            </a:r>
            <a:endParaRPr lang="ar-EG" sz="3600" b="1" dirty="0">
              <a:solidFill>
                <a:schemeClr val="accent6">
                  <a:lumMod val="75000"/>
                </a:schemeClr>
              </a:solidFill>
            </a:endParaRPr>
          </a:p>
        </p:txBody>
      </p:sp>
    </p:spTree>
    <p:extLst>
      <p:ext uri="{BB962C8B-B14F-4D97-AF65-F5344CB8AC3E}">
        <p14:creationId xmlns:p14="http://schemas.microsoft.com/office/powerpoint/2010/main" val="92431912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circle(in)">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circle(in)">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circle(in)">
                                      <p:cBhvr>
                                        <p:cTn id="23"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fontScale="925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endParaRPr lang="ar-EG" sz="3600" b="1" dirty="0" smtClean="0">
              <a:solidFill>
                <a:schemeClr val="accent6"/>
              </a:solidFill>
            </a:endParaRPr>
          </a:p>
          <a:p>
            <a:pPr marL="571500" indent="-571500" algn="justLow">
              <a:buBlip>
                <a:blip r:embed="rId2"/>
              </a:buBlip>
            </a:pPr>
            <a:r>
              <a:rPr lang="ar-EG" sz="3600" b="1" dirty="0" smtClean="0">
                <a:solidFill>
                  <a:srgbClr val="FF0000"/>
                </a:solidFill>
              </a:rPr>
              <a:t>من الزاوية الاجتماعية:</a:t>
            </a:r>
          </a:p>
          <a:p>
            <a:pPr algn="justLow"/>
            <a:r>
              <a:rPr lang="ar-EG" sz="3600" b="1" dirty="0">
                <a:solidFill>
                  <a:schemeClr val="accent6"/>
                </a:solidFill>
              </a:rPr>
              <a:t> </a:t>
            </a:r>
            <a:r>
              <a:rPr lang="ar-EG" sz="3600" b="1" dirty="0" smtClean="0">
                <a:solidFill>
                  <a:schemeClr val="accent6"/>
                </a:solidFill>
              </a:rPr>
              <a:t> </a:t>
            </a:r>
            <a:r>
              <a:rPr lang="ar-EG" sz="3600" b="1" dirty="0" smtClean="0">
                <a:solidFill>
                  <a:schemeClr val="tx2">
                    <a:lumMod val="60000"/>
                    <a:lumOff val="40000"/>
                  </a:schemeClr>
                </a:solidFill>
              </a:rPr>
              <a:t>في بداية المرحلة تكون العلاقة بالأم هي العلاقة الاجتماعية المحورية، ثم تمتد للعلاقة مع الإخوة والأخوات والعمات والخالات.</a:t>
            </a:r>
          </a:p>
          <a:p>
            <a:pPr algn="justLow"/>
            <a:r>
              <a:rPr lang="ar-EG" sz="3600" b="1" dirty="0">
                <a:solidFill>
                  <a:schemeClr val="tx2">
                    <a:lumMod val="60000"/>
                    <a:lumOff val="40000"/>
                  </a:schemeClr>
                </a:solidFill>
              </a:rPr>
              <a:t> </a:t>
            </a:r>
            <a:r>
              <a:rPr lang="ar-EG" sz="3600" b="1" dirty="0" smtClean="0"/>
              <a:t>وفي النصف الثاني من هذه المرحلة ترتسم البدايات الأولى لحياة الطفل في الجماعات، حيث يلعب الأطفال معا في غير تعاون حقيقي بينهم، حيث يكونون في تجمع أكثر منهم في جماعة واحدة، ولكن تتضح مظاهر المشاركة الوجدانية.</a:t>
            </a:r>
            <a:endParaRPr lang="ar-EG" sz="3600" b="1" dirty="0"/>
          </a:p>
        </p:txBody>
      </p:sp>
      <p:sp>
        <p:nvSpPr>
          <p:cNvPr id="6" name="Rectangle 5"/>
          <p:cNvSpPr/>
          <p:nvPr/>
        </p:nvSpPr>
        <p:spPr>
          <a:xfrm>
            <a:off x="2556057" y="20646"/>
            <a:ext cx="6572296" cy="1104098"/>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تابع مرحلة الطفولة الصاخبة:</a:t>
            </a:r>
            <a:endParaRPr lang="ar-EG" sz="3600" b="1" dirty="0">
              <a:solidFill>
                <a:schemeClr val="accent6">
                  <a:lumMod val="75000"/>
                </a:schemeClr>
              </a:solidFill>
            </a:endParaRPr>
          </a:p>
        </p:txBody>
      </p:sp>
    </p:spTree>
    <p:extLst>
      <p:ext uri="{BB962C8B-B14F-4D97-AF65-F5344CB8AC3E}">
        <p14:creationId xmlns:p14="http://schemas.microsoft.com/office/powerpoint/2010/main" val="248097871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circle(in)">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circle(in)">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circle(in)">
                                      <p:cBhvr>
                                        <p:cTn id="23"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25" y="1268760"/>
            <a:ext cx="9144000" cy="507831"/>
          </a:xfrm>
          <a:prstGeom prst="rect">
            <a:avLst/>
          </a:prstGeom>
        </p:spPr>
        <p:txBody>
          <a:bodyPr wrap="square">
            <a:spAutoFit/>
          </a:bodyPr>
          <a:lstStyle/>
          <a:p>
            <a:pPr algn="justLow"/>
            <a:r>
              <a:rPr lang="ar-EG" sz="2700" b="1" dirty="0" smtClean="0">
                <a:solidFill>
                  <a:srgbClr val="7030A0"/>
                </a:solidFill>
                <a:cs typeface="Malik Lt BT" pitchFamily="2" charset="-78"/>
              </a:rPr>
              <a:t>	</a:t>
            </a:r>
            <a:endParaRPr lang="ar-EG" sz="2700" b="1" dirty="0">
              <a:solidFill>
                <a:srgbClr val="7030A0"/>
              </a:solidFill>
              <a:cs typeface="Malik Lt BT" pitchFamily="2" charset="-78"/>
            </a:endParaRPr>
          </a:p>
        </p:txBody>
      </p:sp>
      <p:sp>
        <p:nvSpPr>
          <p:cNvPr id="5" name="Flowchart: Multidocument 4"/>
          <p:cNvSpPr/>
          <p:nvPr/>
        </p:nvSpPr>
        <p:spPr>
          <a:xfrm flipH="1">
            <a:off x="0" y="243408"/>
            <a:ext cx="8892480" cy="6614592"/>
          </a:xfrm>
          <a:prstGeom prst="flowChartMultidocument">
            <a:avLst/>
          </a:prstGeom>
          <a:solidFill>
            <a:schemeClr val="tx2">
              <a:lumMod val="60000"/>
              <a:lumOff val="40000"/>
            </a:schemeClr>
          </a:solidFill>
          <a:ln w="1270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scene3d>
              <a:camera prst="orthographicFront"/>
              <a:lightRig rig="glow" dir="tl">
                <a:rot lat="0" lon="0" rev="5400000"/>
              </a:lightRig>
            </a:scene3d>
            <a:sp3d contourW="12700">
              <a:bevelT w="25400" h="25400"/>
              <a:contourClr>
                <a:schemeClr val="accent6">
                  <a:shade val="73000"/>
                </a:schemeClr>
              </a:contourClr>
            </a:sp3d>
          </a:bodyPr>
          <a:lstStyle/>
          <a:p>
            <a:pPr algn="ctr"/>
            <a:r>
              <a:rPr lang="ar-EG" sz="4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rPr>
              <a:t>مرحلة الطفولة الهادئة(من </a:t>
            </a:r>
            <a:r>
              <a:rPr lang="ar-EG" sz="4800" b="1"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rPr>
              <a:t>السادسةحتى</a:t>
            </a:r>
            <a:r>
              <a:rPr lang="ar-EG" sz="4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rPr>
              <a:t> الثانية عشرة).</a:t>
            </a:r>
            <a:endParaRPr lang="en-US" sz="4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endParaRPr>
          </a:p>
        </p:txBody>
      </p:sp>
    </p:spTree>
    <p:extLst>
      <p:ext uri="{BB962C8B-B14F-4D97-AF65-F5344CB8AC3E}">
        <p14:creationId xmlns:p14="http://schemas.microsoft.com/office/powerpoint/2010/main" val="177369473"/>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endParaRPr lang="ar-EG" sz="3600" b="1" dirty="0" smtClean="0">
              <a:solidFill>
                <a:schemeClr val="accent6"/>
              </a:solidFill>
            </a:endParaRPr>
          </a:p>
          <a:p>
            <a:pPr marL="571500" indent="-571500" algn="justLow">
              <a:buBlip>
                <a:blip r:embed="rId2"/>
              </a:buBlip>
            </a:pPr>
            <a:r>
              <a:rPr lang="ar-EG" sz="3600" b="1" dirty="0" smtClean="0">
                <a:solidFill>
                  <a:srgbClr val="FF0000"/>
                </a:solidFill>
              </a:rPr>
              <a:t>من الناحية البدنية:</a:t>
            </a:r>
          </a:p>
          <a:p>
            <a:pPr algn="justLow"/>
            <a:r>
              <a:rPr lang="ar-EG" sz="3600" b="1" dirty="0">
                <a:solidFill>
                  <a:schemeClr val="accent6"/>
                </a:solidFill>
              </a:rPr>
              <a:t> </a:t>
            </a:r>
            <a:r>
              <a:rPr lang="ar-EG" sz="3600" b="1" dirty="0" smtClean="0">
                <a:solidFill>
                  <a:schemeClr val="accent6"/>
                </a:solidFill>
              </a:rPr>
              <a:t> </a:t>
            </a:r>
            <a:r>
              <a:rPr lang="ar-EG" sz="3600" b="1" dirty="0" smtClean="0"/>
              <a:t>في هذه المرحلة يكون عامل التعلم أبرز بالقياس إلى عامل </a:t>
            </a:r>
            <a:r>
              <a:rPr lang="ar-EG" sz="3600" b="1" dirty="0" err="1" smtClean="0"/>
              <a:t>النضج،ويطرد</a:t>
            </a:r>
            <a:r>
              <a:rPr lang="ar-EG" sz="3600" b="1" dirty="0" smtClean="0"/>
              <a:t> النمو البدني ولكن يبطؤ إيقاعه، وتستمر الزيادة في الطول والوزن وسائر الأعضاء.</a:t>
            </a:r>
          </a:p>
          <a:p>
            <a:pPr algn="justLow"/>
            <a:r>
              <a:rPr lang="ar-EG" sz="3600" b="1" dirty="0">
                <a:solidFill>
                  <a:schemeClr val="accent6"/>
                </a:solidFill>
              </a:rPr>
              <a:t> </a:t>
            </a:r>
            <a:r>
              <a:rPr lang="ar-EG" sz="3600" b="1" dirty="0" smtClean="0">
                <a:solidFill>
                  <a:schemeClr val="accent6"/>
                </a:solidFill>
              </a:rPr>
              <a:t> </a:t>
            </a:r>
            <a:r>
              <a:rPr lang="ar-EG" sz="3600" b="1" dirty="0" smtClean="0">
                <a:solidFill>
                  <a:schemeClr val="tx1"/>
                </a:solidFill>
              </a:rPr>
              <a:t>ويستطيع الطفل القيام بالحركات الدقيقة كالكتابة والقيام بالألعاب الرياضية والأشغال اليدوية.</a:t>
            </a: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مرحلة الطفولة الهادئة:</a:t>
            </a:r>
            <a:endParaRPr lang="ar-EG" sz="3600" b="1" dirty="0">
              <a:solidFill>
                <a:schemeClr val="accent6">
                  <a:lumMod val="75000"/>
                </a:schemeClr>
              </a:solidFill>
            </a:endParaRPr>
          </a:p>
        </p:txBody>
      </p:sp>
    </p:spTree>
    <p:extLst>
      <p:ext uri="{BB962C8B-B14F-4D97-AF65-F5344CB8AC3E}">
        <p14:creationId xmlns:p14="http://schemas.microsoft.com/office/powerpoint/2010/main" val="193635236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circle(in)">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circle(in)">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circle(in)">
                                      <p:cBhvr>
                                        <p:cTn id="23"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endParaRPr lang="ar-EG" sz="3600" b="1" dirty="0" smtClean="0">
              <a:solidFill>
                <a:schemeClr val="accent6"/>
              </a:solidFill>
            </a:endParaRPr>
          </a:p>
          <a:p>
            <a:pPr marL="571500" indent="-571500" algn="justLow">
              <a:buBlip>
                <a:blip r:embed="rId2"/>
              </a:buBlip>
            </a:pPr>
            <a:r>
              <a:rPr lang="ar-EG" sz="3600" b="1" dirty="0" smtClean="0">
                <a:solidFill>
                  <a:srgbClr val="FF0000"/>
                </a:solidFill>
              </a:rPr>
              <a:t>من الناحية العقلية:</a:t>
            </a:r>
          </a:p>
          <a:p>
            <a:pPr algn="justLow"/>
            <a:r>
              <a:rPr lang="ar-EG" sz="3600" b="1" dirty="0">
                <a:solidFill>
                  <a:schemeClr val="accent6"/>
                </a:solidFill>
              </a:rPr>
              <a:t> </a:t>
            </a:r>
            <a:r>
              <a:rPr lang="ar-EG" sz="3600" b="1" dirty="0" smtClean="0">
                <a:solidFill>
                  <a:schemeClr val="accent6"/>
                </a:solidFill>
              </a:rPr>
              <a:t> </a:t>
            </a:r>
            <a:r>
              <a:rPr lang="ar-EG" sz="3600" b="1" dirty="0" smtClean="0"/>
              <a:t>هي مرحلة التفتح في القدرات العقلية المختلفة، ويتضح قدرة الأطفال على القراءة والتحصيل.</a:t>
            </a:r>
          </a:p>
          <a:p>
            <a:pPr algn="justLow"/>
            <a:r>
              <a:rPr lang="ar-EG" sz="3600" b="1" dirty="0">
                <a:solidFill>
                  <a:schemeClr val="accent6"/>
                </a:solidFill>
              </a:rPr>
              <a:t> </a:t>
            </a:r>
            <a:r>
              <a:rPr lang="ar-EG" sz="3600" b="1" dirty="0" smtClean="0">
                <a:solidFill>
                  <a:schemeClr val="accent6"/>
                </a:solidFill>
              </a:rPr>
              <a:t> </a:t>
            </a:r>
            <a:r>
              <a:rPr lang="ar-EG" sz="3600" b="1" dirty="0" smtClean="0">
                <a:solidFill>
                  <a:schemeClr val="tx1"/>
                </a:solidFill>
              </a:rPr>
              <a:t>وتظهر قدرة الطفل على إدراك المجردات والمعاني العامة، ولكنها تظل محدودة في نطاق ضيق، وتتقدم الذاكرة شيئا فشيئا من الاستيعاب الآلي إلى الفهم.</a:t>
            </a: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مرحلة الطفولة الهادئة:</a:t>
            </a:r>
            <a:endParaRPr lang="ar-EG" sz="3600" b="1" dirty="0">
              <a:solidFill>
                <a:schemeClr val="accent6">
                  <a:lumMod val="75000"/>
                </a:schemeClr>
              </a:solidFill>
            </a:endParaRPr>
          </a:p>
        </p:txBody>
      </p:sp>
    </p:spTree>
    <p:extLst>
      <p:ext uri="{BB962C8B-B14F-4D97-AF65-F5344CB8AC3E}">
        <p14:creationId xmlns:p14="http://schemas.microsoft.com/office/powerpoint/2010/main" val="88369960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circle(in)">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circle(in)">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circle(in)">
                                      <p:cBhvr>
                                        <p:cTn id="23"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endParaRPr lang="ar-EG" sz="3600" b="1" dirty="0" smtClean="0">
              <a:solidFill>
                <a:schemeClr val="accent6"/>
              </a:solidFill>
            </a:endParaRPr>
          </a:p>
          <a:p>
            <a:pPr marL="571500" indent="-571500" algn="justLow">
              <a:buBlip>
                <a:blip r:embed="rId2"/>
              </a:buBlip>
            </a:pPr>
            <a:r>
              <a:rPr lang="ar-EG" sz="3600" b="1" dirty="0" smtClean="0">
                <a:solidFill>
                  <a:srgbClr val="FF0000"/>
                </a:solidFill>
              </a:rPr>
              <a:t>من الناحية الوجدانية:</a:t>
            </a:r>
          </a:p>
          <a:p>
            <a:pPr algn="justLow"/>
            <a:r>
              <a:rPr lang="ar-EG" sz="3600" b="1" dirty="0">
                <a:solidFill>
                  <a:schemeClr val="accent6"/>
                </a:solidFill>
              </a:rPr>
              <a:t> </a:t>
            </a:r>
            <a:r>
              <a:rPr lang="ar-EG" sz="3600" b="1" dirty="0" smtClean="0">
                <a:solidFill>
                  <a:schemeClr val="accent6"/>
                </a:solidFill>
              </a:rPr>
              <a:t> </a:t>
            </a:r>
            <a:r>
              <a:rPr lang="ar-EG" sz="3600" b="1" dirty="0" smtClean="0">
                <a:solidFill>
                  <a:schemeClr val="tx1"/>
                </a:solidFill>
              </a:rPr>
              <a:t>هي مرحلة هدوء نسبي، فلم يعد للانفعالات الصاخبة وجود هنا، والأنشطة التي يمارسها الطفل تتيح </a:t>
            </a:r>
            <a:r>
              <a:rPr lang="ar-EG" sz="3600" b="1" dirty="0" err="1" smtClean="0">
                <a:solidFill>
                  <a:schemeClr val="tx1"/>
                </a:solidFill>
              </a:rPr>
              <a:t>لعدوانيته</a:t>
            </a:r>
            <a:r>
              <a:rPr lang="ar-EG" sz="3600" b="1" dirty="0" smtClean="0">
                <a:solidFill>
                  <a:schemeClr val="tx1"/>
                </a:solidFill>
              </a:rPr>
              <a:t> أن تستحيل إلى إيجابية وتعلم وتفوق.</a:t>
            </a:r>
          </a:p>
          <a:p>
            <a:pPr algn="justLow"/>
            <a:r>
              <a:rPr lang="ar-EG" sz="3600" b="1" dirty="0">
                <a:solidFill>
                  <a:schemeClr val="accent6"/>
                </a:solidFill>
              </a:rPr>
              <a:t> </a:t>
            </a:r>
            <a:r>
              <a:rPr lang="ar-EG" sz="3600" b="1" dirty="0" smtClean="0">
                <a:solidFill>
                  <a:schemeClr val="accent6"/>
                </a:solidFill>
              </a:rPr>
              <a:t> </a:t>
            </a:r>
            <a:r>
              <a:rPr lang="ar-EG" sz="3600" b="1" dirty="0" smtClean="0">
                <a:solidFill>
                  <a:schemeClr val="tx1"/>
                </a:solidFill>
              </a:rPr>
              <a:t>وتظهر الصداقات </a:t>
            </a:r>
            <a:r>
              <a:rPr lang="ar-EG" sz="3600" b="1" dirty="0" err="1" smtClean="0">
                <a:solidFill>
                  <a:schemeClr val="tx1"/>
                </a:solidFill>
              </a:rPr>
              <a:t>والزمالات</a:t>
            </a:r>
            <a:r>
              <a:rPr lang="ar-EG" sz="3600" b="1" dirty="0" smtClean="0">
                <a:solidFill>
                  <a:schemeClr val="tx1"/>
                </a:solidFill>
              </a:rPr>
              <a:t> التعويضية، كما تظهر أشكال المحاكاة </a:t>
            </a:r>
            <a:r>
              <a:rPr lang="ar-EG" sz="3600" b="1" dirty="0" err="1" smtClean="0">
                <a:solidFill>
                  <a:schemeClr val="tx1"/>
                </a:solidFill>
              </a:rPr>
              <a:t>التطابقية</a:t>
            </a:r>
            <a:r>
              <a:rPr lang="ar-EG" sz="3600" b="1" dirty="0" smtClean="0">
                <a:solidFill>
                  <a:schemeClr val="tx1"/>
                </a:solidFill>
              </a:rPr>
              <a:t> مع المدرسين والـأطفال الأكبر سنا.</a:t>
            </a: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مرحلة الطفولة الهادئة:</a:t>
            </a:r>
            <a:endParaRPr lang="ar-EG" sz="3600" b="1" dirty="0">
              <a:solidFill>
                <a:schemeClr val="accent6">
                  <a:lumMod val="75000"/>
                </a:schemeClr>
              </a:solidFill>
            </a:endParaRPr>
          </a:p>
        </p:txBody>
      </p:sp>
    </p:spTree>
    <p:extLst>
      <p:ext uri="{BB962C8B-B14F-4D97-AF65-F5344CB8AC3E}">
        <p14:creationId xmlns:p14="http://schemas.microsoft.com/office/powerpoint/2010/main" val="88369960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circle(in)">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circle(in)">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circle(in)">
                                      <p:cBhvr>
                                        <p:cTn id="23"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fontScale="92500" lnSpcReduction="200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endParaRPr lang="ar-EG" sz="3600" b="1" dirty="0" smtClean="0">
              <a:solidFill>
                <a:schemeClr val="accent6"/>
              </a:solidFill>
            </a:endParaRPr>
          </a:p>
          <a:p>
            <a:pPr marL="571500" indent="-571500" algn="justLow">
              <a:buBlip>
                <a:blip r:embed="rId2"/>
              </a:buBlip>
            </a:pPr>
            <a:endParaRPr lang="ar-EG" sz="3600" b="1" dirty="0" smtClean="0">
              <a:solidFill>
                <a:srgbClr val="FF0000"/>
              </a:solidFill>
            </a:endParaRPr>
          </a:p>
          <a:p>
            <a:pPr marL="571500" indent="-571500" algn="justLow">
              <a:buBlip>
                <a:blip r:embed="rId2"/>
              </a:buBlip>
            </a:pPr>
            <a:r>
              <a:rPr lang="ar-EG" sz="3600" b="1" dirty="0" smtClean="0">
                <a:solidFill>
                  <a:srgbClr val="FF0000"/>
                </a:solidFill>
              </a:rPr>
              <a:t>من الناحية الاجتماعية:</a:t>
            </a:r>
          </a:p>
          <a:p>
            <a:pPr algn="justLow"/>
            <a:r>
              <a:rPr lang="ar-EG" sz="3600" b="1" dirty="0">
                <a:solidFill>
                  <a:schemeClr val="accent6"/>
                </a:solidFill>
              </a:rPr>
              <a:t> </a:t>
            </a:r>
            <a:r>
              <a:rPr lang="ar-EG" sz="3600" b="1" dirty="0" smtClean="0">
                <a:solidFill>
                  <a:schemeClr val="accent6"/>
                </a:solidFill>
              </a:rPr>
              <a:t> </a:t>
            </a:r>
            <a:r>
              <a:rPr lang="ar-EG" sz="3600" b="1" dirty="0" smtClean="0"/>
              <a:t>يتعلم الطفل في هذه المرحلة ممارسة المسالك الاجتماعية بما تنطوي عليه من قيم واتجاهات اجتماعية من فبيل التضحية والتعاون، فتلك هي مرحلة التطبيع الاجتماعي.</a:t>
            </a:r>
          </a:p>
          <a:p>
            <a:pPr algn="justLow"/>
            <a:r>
              <a:rPr lang="ar-EG" sz="3600" b="1" dirty="0">
                <a:solidFill>
                  <a:schemeClr val="accent6"/>
                </a:solidFill>
              </a:rPr>
              <a:t> </a:t>
            </a:r>
            <a:r>
              <a:rPr lang="ar-EG" sz="3600" b="1" dirty="0" smtClean="0">
                <a:solidFill>
                  <a:schemeClr val="accent6"/>
                </a:solidFill>
              </a:rPr>
              <a:t> </a:t>
            </a:r>
            <a:r>
              <a:rPr lang="ar-EG" sz="3600" b="1" dirty="0" smtClean="0">
                <a:solidFill>
                  <a:schemeClr val="tx1"/>
                </a:solidFill>
              </a:rPr>
              <a:t>ويبدأ الطفل في التحول عن إطاره الأسري إلى العالم الخارجي، وتنفتح الفرصة أمامه لتصحيح الكثير من اتجاهاته، وتنشأ شلل الأطفال ابتداء بالجماعة الثنائية ويكبر حجمها بتقدم الأطفال في العمر.</a:t>
            </a: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مرحلة الطفولة الهادئة:</a:t>
            </a:r>
            <a:endParaRPr lang="ar-EG" sz="3600" b="1" dirty="0">
              <a:solidFill>
                <a:schemeClr val="accent6">
                  <a:lumMod val="75000"/>
                </a:schemeClr>
              </a:solidFill>
            </a:endParaRPr>
          </a:p>
        </p:txBody>
      </p:sp>
    </p:spTree>
    <p:extLst>
      <p:ext uri="{BB962C8B-B14F-4D97-AF65-F5344CB8AC3E}">
        <p14:creationId xmlns:p14="http://schemas.microsoft.com/office/powerpoint/2010/main" val="88369960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circle(in)">
                                      <p:cBhvr>
                                        <p:cTn id="13" dur="2000"/>
                                        <p:tgtEl>
                                          <p:spTgt spid="4">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circle(in)">
                                      <p:cBhvr>
                                        <p:cTn id="18" dur="2000"/>
                                        <p:tgtEl>
                                          <p:spTgt spid="4">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animEffect transition="in" filter="circle(in)">
                                      <p:cBhvr>
                                        <p:cTn id="23" dur="2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25" y="1268760"/>
            <a:ext cx="9144000" cy="507831"/>
          </a:xfrm>
          <a:prstGeom prst="rect">
            <a:avLst/>
          </a:prstGeom>
        </p:spPr>
        <p:txBody>
          <a:bodyPr wrap="square">
            <a:spAutoFit/>
          </a:bodyPr>
          <a:lstStyle/>
          <a:p>
            <a:pPr algn="justLow"/>
            <a:r>
              <a:rPr lang="ar-EG" sz="2700" b="1" dirty="0" smtClean="0">
                <a:solidFill>
                  <a:srgbClr val="7030A0"/>
                </a:solidFill>
                <a:cs typeface="Malik Lt BT" pitchFamily="2" charset="-78"/>
              </a:rPr>
              <a:t>	</a:t>
            </a:r>
            <a:endParaRPr lang="ar-EG" sz="2700" b="1" dirty="0">
              <a:solidFill>
                <a:srgbClr val="7030A0"/>
              </a:solidFill>
              <a:cs typeface="Malik Lt BT" pitchFamily="2" charset="-78"/>
            </a:endParaRPr>
          </a:p>
        </p:txBody>
      </p:sp>
      <p:sp>
        <p:nvSpPr>
          <p:cNvPr id="5" name="Flowchart: Multidocument 4"/>
          <p:cNvSpPr/>
          <p:nvPr/>
        </p:nvSpPr>
        <p:spPr>
          <a:xfrm flipH="1">
            <a:off x="0" y="243408"/>
            <a:ext cx="8892480" cy="6614592"/>
          </a:xfrm>
          <a:prstGeom prst="flowChartMultidocument">
            <a:avLst/>
          </a:prstGeom>
          <a:solidFill>
            <a:schemeClr val="tx2">
              <a:lumMod val="60000"/>
              <a:lumOff val="40000"/>
            </a:schemeClr>
          </a:solidFill>
          <a:ln w="1270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scene3d>
              <a:camera prst="orthographicFront"/>
              <a:lightRig rig="glow" dir="tl">
                <a:rot lat="0" lon="0" rev="5400000"/>
              </a:lightRig>
            </a:scene3d>
            <a:sp3d contourW="12700">
              <a:bevelT w="25400" h="25400"/>
              <a:contourClr>
                <a:schemeClr val="accent6">
                  <a:shade val="73000"/>
                </a:schemeClr>
              </a:contourClr>
            </a:sp3d>
          </a:bodyPr>
          <a:lstStyle/>
          <a:p>
            <a:pPr algn="ctr"/>
            <a:r>
              <a:rPr lang="ar-EG" sz="4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rPr>
              <a:t>أهمية الطفولة</a:t>
            </a:r>
            <a:endParaRPr lang="en-US" sz="3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endParaRPr>
          </a:p>
        </p:txBody>
      </p:sp>
    </p:spTree>
    <p:extLst>
      <p:ext uri="{BB962C8B-B14F-4D97-AF65-F5344CB8AC3E}">
        <p14:creationId xmlns:p14="http://schemas.microsoft.com/office/powerpoint/2010/main" val="1730505107"/>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fontScale="92500" lnSpcReduction="100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endParaRPr lang="ar-EG" sz="3600" b="1" dirty="0" smtClean="0">
              <a:solidFill>
                <a:schemeClr val="accent6"/>
              </a:solidFill>
            </a:endParaRPr>
          </a:p>
          <a:p>
            <a:pPr marL="571500" indent="-571500" algn="justLow">
              <a:buBlip>
                <a:blip r:embed="rId2"/>
              </a:buBlip>
            </a:pPr>
            <a:endParaRPr lang="ar-EG" sz="3600" b="1" dirty="0" smtClean="0">
              <a:solidFill>
                <a:srgbClr val="FF0000"/>
              </a:solidFill>
            </a:endParaRPr>
          </a:p>
          <a:p>
            <a:pPr marL="571500" indent="-571500" algn="justLow">
              <a:buBlip>
                <a:blip r:embed="rId2"/>
              </a:buBlip>
            </a:pPr>
            <a:r>
              <a:rPr lang="ar-EG" sz="3600" b="1" dirty="0" smtClean="0">
                <a:solidFill>
                  <a:srgbClr val="FF0000"/>
                </a:solidFill>
              </a:rPr>
              <a:t>من الناحية التحليلية التأويلية:</a:t>
            </a:r>
          </a:p>
          <a:p>
            <a:pPr algn="justLow"/>
            <a:r>
              <a:rPr lang="ar-EG" sz="3600" b="1" dirty="0">
                <a:solidFill>
                  <a:schemeClr val="accent6"/>
                </a:solidFill>
              </a:rPr>
              <a:t> </a:t>
            </a:r>
            <a:r>
              <a:rPr lang="ar-EG" sz="3600" b="1" dirty="0" smtClean="0">
                <a:solidFill>
                  <a:schemeClr val="accent6"/>
                </a:solidFill>
              </a:rPr>
              <a:t> </a:t>
            </a:r>
            <a:r>
              <a:rPr lang="ar-EG" sz="3600" b="1" dirty="0" smtClean="0"/>
              <a:t>هذه المرحلة هي مرحلة الكمون في التحليل النفسي، وفيها تضعف </a:t>
            </a:r>
            <a:r>
              <a:rPr lang="ar-EG" sz="3600" b="1" dirty="0" err="1" smtClean="0"/>
              <a:t>الحفزات</a:t>
            </a:r>
            <a:r>
              <a:rPr lang="ar-EG" sz="3600" b="1" dirty="0" smtClean="0"/>
              <a:t> الغريزية بفعل الأوضاع الثقافية.</a:t>
            </a:r>
          </a:p>
          <a:p>
            <a:pPr algn="justLow"/>
            <a:r>
              <a:rPr lang="ar-EG" sz="3600" b="1" dirty="0">
                <a:solidFill>
                  <a:schemeClr val="accent6"/>
                </a:solidFill>
              </a:rPr>
              <a:t> </a:t>
            </a:r>
            <a:r>
              <a:rPr lang="ar-EG" sz="3600" b="1" dirty="0" smtClean="0">
                <a:solidFill>
                  <a:schemeClr val="accent6"/>
                </a:solidFill>
              </a:rPr>
              <a:t> </a:t>
            </a:r>
            <a:r>
              <a:rPr lang="ar-EG" sz="3600" b="1" dirty="0" smtClean="0">
                <a:solidFill>
                  <a:schemeClr val="tx1"/>
                </a:solidFill>
              </a:rPr>
              <a:t>وينسى الطفل ما كان من حياته الجنسية الطفلية </a:t>
            </a:r>
            <a:r>
              <a:rPr lang="ar-EG" sz="3600" b="1" dirty="0" err="1" smtClean="0">
                <a:solidFill>
                  <a:schemeClr val="tx1"/>
                </a:solidFill>
              </a:rPr>
              <a:t>ويستدخل</a:t>
            </a:r>
            <a:r>
              <a:rPr lang="ar-EG" sz="3600" b="1" dirty="0" smtClean="0">
                <a:solidFill>
                  <a:schemeClr val="tx1"/>
                </a:solidFill>
              </a:rPr>
              <a:t> المبادئ الخلقية جاعلا منها سدودا حاجزة في وجه الغرائز.</a:t>
            </a:r>
          </a:p>
          <a:p>
            <a:pPr algn="justLow"/>
            <a:r>
              <a:rPr lang="ar-EG" sz="3600" b="1" dirty="0">
                <a:solidFill>
                  <a:schemeClr val="tx1"/>
                </a:solidFill>
              </a:rPr>
              <a:t> </a:t>
            </a:r>
            <a:r>
              <a:rPr lang="ar-EG" sz="3600" b="1" dirty="0" smtClean="0">
                <a:solidFill>
                  <a:schemeClr val="tx1"/>
                </a:solidFill>
              </a:rPr>
              <a:t>  وتعود تلك </a:t>
            </a:r>
            <a:r>
              <a:rPr lang="ar-EG" sz="3600" b="1" dirty="0" err="1" smtClean="0">
                <a:solidFill>
                  <a:schemeClr val="tx1"/>
                </a:solidFill>
              </a:rPr>
              <a:t>الحفزات</a:t>
            </a:r>
            <a:r>
              <a:rPr lang="ar-EG" sz="3600" b="1" dirty="0" smtClean="0">
                <a:solidFill>
                  <a:schemeClr val="tx1"/>
                </a:solidFill>
              </a:rPr>
              <a:t> الغريزية مع البلوغ تفاجئها هذه السدود الخلقية.</a:t>
            </a: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مرحلة الطفولة الهادئة:</a:t>
            </a:r>
            <a:endParaRPr lang="ar-EG" sz="3600" b="1" dirty="0">
              <a:solidFill>
                <a:schemeClr val="accent6">
                  <a:lumMod val="75000"/>
                </a:schemeClr>
              </a:solidFill>
            </a:endParaRPr>
          </a:p>
        </p:txBody>
      </p:sp>
    </p:spTree>
    <p:extLst>
      <p:ext uri="{BB962C8B-B14F-4D97-AF65-F5344CB8AC3E}">
        <p14:creationId xmlns:p14="http://schemas.microsoft.com/office/powerpoint/2010/main" val="88369960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circle(in)">
                                      <p:cBhvr>
                                        <p:cTn id="13" dur="2000"/>
                                        <p:tgtEl>
                                          <p:spTgt spid="4">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circle(in)">
                                      <p:cBhvr>
                                        <p:cTn id="18" dur="2000"/>
                                        <p:tgtEl>
                                          <p:spTgt spid="4">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animEffect transition="in" filter="circle(in)">
                                      <p:cBhvr>
                                        <p:cTn id="23" dur="2000"/>
                                        <p:tgtEl>
                                          <p:spTgt spid="4">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nodeType="clickEffect">
                                  <p:stCondLst>
                                    <p:cond delay="0"/>
                                  </p:stCondLst>
                                  <p:childTnLst>
                                    <p:set>
                                      <p:cBhvr>
                                        <p:cTn id="27" dur="1" fill="hold">
                                          <p:stCondLst>
                                            <p:cond delay="0"/>
                                          </p:stCondLst>
                                        </p:cTn>
                                        <p:tgtEl>
                                          <p:spTgt spid="4">
                                            <p:txEl>
                                              <p:pRg st="6" end="6"/>
                                            </p:txEl>
                                          </p:spTgt>
                                        </p:tgtEl>
                                        <p:attrNameLst>
                                          <p:attrName>style.visibility</p:attrName>
                                        </p:attrNameLst>
                                      </p:cBhvr>
                                      <p:to>
                                        <p:strVal val="visible"/>
                                      </p:to>
                                    </p:set>
                                    <p:animEffect transition="in" filter="circle(in)">
                                      <p:cBhvr>
                                        <p:cTn id="28" dur="20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51520" y="1294805"/>
            <a:ext cx="8640960" cy="1354217"/>
          </a:xfrm>
          <a:prstGeom prst="rect">
            <a:avLst/>
          </a:prstGeom>
        </p:spPr>
        <p:txBody>
          <a:bodyPr wrap="square">
            <a:spAutoFit/>
          </a:bodyPr>
          <a:lstStyle/>
          <a:p>
            <a:pPr algn="justLow"/>
            <a:r>
              <a:rPr lang="ar-EG" sz="2800" b="1" dirty="0" smtClean="0">
                <a:solidFill>
                  <a:schemeClr val="tx2"/>
                </a:solidFill>
                <a:cs typeface="Malik Lt BT" pitchFamily="2" charset="-78"/>
              </a:rPr>
              <a:t> </a:t>
            </a:r>
            <a:r>
              <a:rPr lang="ar-EG" sz="2700" b="1" dirty="0" smtClean="0">
                <a:solidFill>
                  <a:schemeClr val="accent4">
                    <a:lumMod val="50000"/>
                  </a:schemeClr>
                </a:solidFill>
                <a:cs typeface="Malik Lt BT" pitchFamily="2" charset="-78"/>
              </a:rPr>
              <a:t>      </a:t>
            </a:r>
          </a:p>
          <a:p>
            <a:pPr algn="justLow"/>
            <a:r>
              <a:rPr lang="ar-EG" sz="2700" b="1" dirty="0" smtClean="0">
                <a:solidFill>
                  <a:schemeClr val="accent4">
                    <a:lumMod val="50000"/>
                  </a:schemeClr>
                </a:solidFill>
                <a:cs typeface="Malik Lt BT" pitchFamily="2" charset="-78"/>
              </a:rPr>
              <a:t>        </a:t>
            </a:r>
            <a:endParaRPr lang="en-US" sz="2800" b="1" dirty="0" smtClean="0">
              <a:solidFill>
                <a:schemeClr val="accent4">
                  <a:lumMod val="50000"/>
                </a:schemeClr>
              </a:solidFill>
              <a:cs typeface="Malik Lt BT" pitchFamily="2" charset="-78"/>
            </a:endParaRPr>
          </a:p>
          <a:p>
            <a:pPr algn="justLow"/>
            <a:endParaRPr lang="en-US" sz="2700" b="1" dirty="0">
              <a:solidFill>
                <a:srgbClr val="7030A0"/>
              </a:solidFill>
              <a:cs typeface="Malik Lt BT" pitchFamily="2" charset="-78"/>
            </a:endParaRPr>
          </a:p>
        </p:txBody>
      </p:sp>
      <p:pic>
        <p:nvPicPr>
          <p:cNvPr id="6" name="Picture 15" descr="b236"/>
          <p:cNvPicPr>
            <a:picLocks noChangeAspect="1" noChangeArrowheads="1" noCrop="1"/>
          </p:cNvPicPr>
          <p:nvPr/>
        </p:nvPicPr>
        <p:blipFill>
          <a:blip r:embed="rId2"/>
          <a:srcRect/>
          <a:stretch>
            <a:fillRect/>
          </a:stretch>
        </p:blipFill>
        <p:spPr bwMode="auto">
          <a:xfrm>
            <a:off x="0" y="0"/>
            <a:ext cx="9144000" cy="1503337"/>
          </a:xfrm>
          <a:prstGeom prst="rect">
            <a:avLst/>
          </a:prstGeom>
          <a:noFill/>
          <a:ln w="9525">
            <a:noFill/>
            <a:miter lim="800000"/>
            <a:headEnd/>
            <a:tailEnd/>
          </a:ln>
        </p:spPr>
      </p:pic>
      <p:pic>
        <p:nvPicPr>
          <p:cNvPr id="1026" name="Picture 2" descr="C:\Documents and Settings\Fannan6\Desktop\أشكر.jpeg"/>
          <p:cNvPicPr>
            <a:picLocks noChangeAspect="1" noChangeArrowheads="1"/>
          </p:cNvPicPr>
          <p:nvPr/>
        </p:nvPicPr>
        <p:blipFill>
          <a:blip r:embed="rId3"/>
          <a:srcRect/>
          <a:stretch>
            <a:fillRect/>
          </a:stretch>
        </p:blipFill>
        <p:spPr bwMode="auto">
          <a:xfrm>
            <a:off x="0" y="1500174"/>
            <a:ext cx="9144000" cy="5357826"/>
          </a:xfrm>
          <a:prstGeom prst="rect">
            <a:avLst/>
          </a:prstGeom>
          <a:noFill/>
        </p:spPr>
      </p:pic>
    </p:spTree>
    <p:extLst>
      <p:ext uri="{BB962C8B-B14F-4D97-AF65-F5344CB8AC3E}">
        <p14:creationId xmlns:p14="http://schemas.microsoft.com/office/powerpoint/2010/main" val="120721354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box(in)">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1">
                    <a:lumMod val="75000"/>
                  </a:schemeClr>
                </a:solidFill>
              </a:rPr>
              <a:t>     </a:t>
            </a:r>
            <a:r>
              <a:rPr lang="ar-EG" sz="3600" b="1" dirty="0" smtClean="0">
                <a:solidFill>
                  <a:srgbClr val="7030A0"/>
                </a:solidFill>
              </a:rPr>
              <a:t>يعتبر الاهتمام بالطفولة من المعايير المهمة التي يقاس بها تقدم المجتمع وتطوره، فإذا أراد المجتمع مستقبلا باهرًا فلابد من تنشئة الأطفال ورعايتهم وتشكيل شخصيتهم بطريقة سليمة.</a:t>
            </a:r>
          </a:p>
          <a:p>
            <a:pPr algn="justLow"/>
            <a:r>
              <a:rPr lang="ar-EG" sz="3600" b="1" dirty="0">
                <a:solidFill>
                  <a:schemeClr val="accent1">
                    <a:lumMod val="75000"/>
                  </a:schemeClr>
                </a:solidFill>
              </a:rPr>
              <a:t> </a:t>
            </a:r>
            <a:r>
              <a:rPr lang="ar-EG" sz="3600" b="1" dirty="0" smtClean="0">
                <a:solidFill>
                  <a:schemeClr val="accent1">
                    <a:lumMod val="75000"/>
                  </a:schemeClr>
                </a:solidFill>
              </a:rPr>
              <a:t>  ولذا فقد حظيت الطفولة باهتمام الأديان والعلماء، ونظمت الشريعة الإسلامية حقوق الطفل.</a:t>
            </a:r>
            <a:endParaRPr lang="ar-EG" sz="3600" b="1" dirty="0">
              <a:solidFill>
                <a:schemeClr val="accent1">
                  <a:lumMod val="75000"/>
                </a:schemeClr>
              </a:solidFill>
            </a:endParaRP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أهمية الطفولة</a:t>
            </a:r>
            <a:endParaRPr lang="ar-EG" sz="3600" b="1" dirty="0">
              <a:solidFill>
                <a:schemeClr val="accent6">
                  <a:lumMod val="75000"/>
                </a:schemeClr>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1">
                    <a:lumMod val="75000"/>
                  </a:schemeClr>
                </a:solidFill>
              </a:rPr>
              <a:t>     </a:t>
            </a:r>
            <a:r>
              <a:rPr lang="ar-EG" sz="3600" b="1" dirty="0" smtClean="0">
                <a:solidFill>
                  <a:srgbClr val="7030A0"/>
                </a:solidFill>
              </a:rPr>
              <a:t>وتعتبر الطفولة حجر الأساس في بناء إنسان المستقبل، ففيها يتحدد مسار نموه الجسمي والعقلي والانفعالي والاجتماعي.</a:t>
            </a:r>
          </a:p>
          <a:p>
            <a:pPr algn="justLow"/>
            <a:r>
              <a:rPr lang="ar-EG" sz="3600" b="1" dirty="0">
                <a:solidFill>
                  <a:schemeClr val="accent1">
                    <a:lumMod val="75000"/>
                  </a:schemeClr>
                </a:solidFill>
              </a:rPr>
              <a:t> </a:t>
            </a:r>
            <a:r>
              <a:rPr lang="ar-EG" sz="3600" b="1" dirty="0" smtClean="0">
                <a:solidFill>
                  <a:schemeClr val="accent1">
                    <a:lumMod val="75000"/>
                  </a:schemeClr>
                </a:solidFill>
              </a:rPr>
              <a:t>  وفي الطفولة تتحدد ملامح شخصية الطفل، وتتشكل قدراته </a:t>
            </a:r>
            <a:r>
              <a:rPr lang="ar-EG" sz="3600" b="1" dirty="0" err="1" smtClean="0">
                <a:solidFill>
                  <a:schemeClr val="accent1">
                    <a:lumMod val="75000"/>
                  </a:schemeClr>
                </a:solidFill>
              </a:rPr>
              <a:t>واتجاهاته،وفيها</a:t>
            </a:r>
            <a:r>
              <a:rPr lang="ar-EG" sz="3600" b="1" dirty="0" smtClean="0">
                <a:solidFill>
                  <a:schemeClr val="accent1">
                    <a:lumMod val="75000"/>
                  </a:schemeClr>
                </a:solidFill>
              </a:rPr>
              <a:t> يتعلم مفاهيم الالتزام والانتماء والعطاء.</a:t>
            </a:r>
            <a:endParaRPr lang="ar-EG" sz="3600" b="1" dirty="0">
              <a:solidFill>
                <a:schemeClr val="accent1">
                  <a:lumMod val="75000"/>
                </a:schemeClr>
              </a:solidFill>
            </a:endParaRP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تابع أهمية الطفولة</a:t>
            </a:r>
            <a:endParaRPr lang="ar-EG" sz="3600" b="1" dirty="0">
              <a:solidFill>
                <a:schemeClr val="accent6">
                  <a:lumMod val="75000"/>
                </a:schemeClr>
              </a:solidFill>
            </a:endParaRPr>
          </a:p>
        </p:txBody>
      </p:sp>
    </p:spTree>
    <p:extLst>
      <p:ext uri="{BB962C8B-B14F-4D97-AF65-F5344CB8AC3E}">
        <p14:creationId xmlns:p14="http://schemas.microsoft.com/office/powerpoint/2010/main" val="41577850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lnSpcReduction="100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1">
                    <a:lumMod val="75000"/>
                  </a:schemeClr>
                </a:solidFill>
              </a:rPr>
              <a:t>     </a:t>
            </a:r>
          </a:p>
          <a:p>
            <a:pPr algn="justLow"/>
            <a:r>
              <a:rPr lang="ar-EG" sz="3600" b="1" dirty="0">
                <a:solidFill>
                  <a:schemeClr val="accent1">
                    <a:lumMod val="75000"/>
                  </a:schemeClr>
                </a:solidFill>
              </a:rPr>
              <a:t> </a:t>
            </a:r>
            <a:r>
              <a:rPr lang="ar-EG" sz="3600" b="1" dirty="0" smtClean="0">
                <a:solidFill>
                  <a:schemeClr val="accent1">
                    <a:lumMod val="75000"/>
                  </a:schemeClr>
                </a:solidFill>
              </a:rPr>
              <a:t>    </a:t>
            </a:r>
            <a:r>
              <a:rPr lang="ar-EG" sz="3600" b="1" dirty="0" smtClean="0">
                <a:solidFill>
                  <a:srgbClr val="7030A0"/>
                </a:solidFill>
              </a:rPr>
              <a:t>ويعتبر الأطفال مفاتيح عملية التنمية باعتبارهم القوى التي تحرك عملية التنمية نحو تحقيق الأهداف المنشودة.</a:t>
            </a:r>
          </a:p>
          <a:p>
            <a:pPr algn="justLow"/>
            <a:endParaRPr lang="ar-EG" sz="3600" b="1" dirty="0" smtClean="0">
              <a:solidFill>
                <a:srgbClr val="7030A0"/>
              </a:solidFill>
            </a:endParaRPr>
          </a:p>
          <a:p>
            <a:pPr algn="justLow"/>
            <a:r>
              <a:rPr lang="ar-EG" sz="3600" b="1" dirty="0">
                <a:solidFill>
                  <a:schemeClr val="accent1">
                    <a:lumMod val="75000"/>
                  </a:schemeClr>
                </a:solidFill>
              </a:rPr>
              <a:t> </a:t>
            </a:r>
            <a:r>
              <a:rPr lang="ar-EG" sz="3600" b="1" dirty="0" smtClean="0">
                <a:solidFill>
                  <a:schemeClr val="accent1">
                    <a:lumMod val="75000"/>
                  </a:schemeClr>
                </a:solidFill>
              </a:rPr>
              <a:t>  وفي الطفولة يكتسب الفرد الكثير من معلوماته ومهاراته وقيمه، واتجاهاته نحو ذاته ونحو العالم الخارجي، ومفهومه عن ذاته.</a:t>
            </a:r>
            <a:endParaRPr lang="ar-EG" sz="3600" b="1" dirty="0">
              <a:solidFill>
                <a:schemeClr val="accent1">
                  <a:lumMod val="75000"/>
                </a:schemeClr>
              </a:solidFill>
            </a:endParaRP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تابع أهمية الطفولة</a:t>
            </a:r>
            <a:endParaRPr lang="ar-EG" sz="3600" b="1" dirty="0">
              <a:solidFill>
                <a:schemeClr val="accent6">
                  <a:lumMod val="75000"/>
                </a:schemeClr>
              </a:solidFill>
            </a:endParaRPr>
          </a:p>
        </p:txBody>
      </p:sp>
    </p:spTree>
    <p:extLst>
      <p:ext uri="{BB962C8B-B14F-4D97-AF65-F5344CB8AC3E}">
        <p14:creationId xmlns:p14="http://schemas.microsoft.com/office/powerpoint/2010/main" val="40016842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animEffect transition="in" filter="wheel(1)">
                                      <p:cBhvr>
                                        <p:cTn id="23" dur="2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25" y="1268760"/>
            <a:ext cx="9144000" cy="507831"/>
          </a:xfrm>
          <a:prstGeom prst="rect">
            <a:avLst/>
          </a:prstGeom>
        </p:spPr>
        <p:txBody>
          <a:bodyPr wrap="square">
            <a:spAutoFit/>
          </a:bodyPr>
          <a:lstStyle/>
          <a:p>
            <a:pPr algn="justLow"/>
            <a:r>
              <a:rPr lang="ar-EG" sz="2700" b="1" dirty="0" smtClean="0">
                <a:solidFill>
                  <a:srgbClr val="7030A0"/>
                </a:solidFill>
                <a:cs typeface="Malik Lt BT" pitchFamily="2" charset="-78"/>
              </a:rPr>
              <a:t>	</a:t>
            </a:r>
            <a:endParaRPr lang="ar-EG" sz="2700" b="1" dirty="0">
              <a:solidFill>
                <a:srgbClr val="7030A0"/>
              </a:solidFill>
              <a:cs typeface="Malik Lt BT" pitchFamily="2" charset="-78"/>
            </a:endParaRPr>
          </a:p>
        </p:txBody>
      </p:sp>
      <p:sp>
        <p:nvSpPr>
          <p:cNvPr id="5" name="Flowchart: Multidocument 4"/>
          <p:cNvSpPr/>
          <p:nvPr/>
        </p:nvSpPr>
        <p:spPr>
          <a:xfrm flipH="1">
            <a:off x="0" y="243408"/>
            <a:ext cx="8892480" cy="6614592"/>
          </a:xfrm>
          <a:prstGeom prst="flowChartMultidocument">
            <a:avLst/>
          </a:prstGeom>
          <a:solidFill>
            <a:schemeClr val="tx2">
              <a:lumMod val="60000"/>
              <a:lumOff val="40000"/>
            </a:schemeClr>
          </a:solidFill>
          <a:ln w="1270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scene3d>
              <a:camera prst="orthographicFront"/>
              <a:lightRig rig="glow" dir="tl">
                <a:rot lat="0" lon="0" rev="5400000"/>
              </a:lightRig>
            </a:scene3d>
            <a:sp3d contourW="12700">
              <a:bevelT w="25400" h="25400"/>
              <a:contourClr>
                <a:schemeClr val="accent6">
                  <a:shade val="73000"/>
                </a:schemeClr>
              </a:contourClr>
            </a:sp3d>
          </a:bodyPr>
          <a:lstStyle/>
          <a:p>
            <a:pPr algn="ctr"/>
            <a:r>
              <a:rPr lang="ar-EG" sz="4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rPr>
              <a:t>أهم مظاهر النمو في مرحلة الطفولة</a:t>
            </a:r>
            <a:endParaRPr lang="en-US" sz="4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endParaRPr>
          </a:p>
        </p:txBody>
      </p:sp>
    </p:spTree>
    <p:extLst>
      <p:ext uri="{BB962C8B-B14F-4D97-AF65-F5344CB8AC3E}">
        <p14:creationId xmlns:p14="http://schemas.microsoft.com/office/powerpoint/2010/main" val="1730505107"/>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1">
                    <a:lumMod val="75000"/>
                  </a:schemeClr>
                </a:solidFill>
              </a:rPr>
              <a:t>     </a:t>
            </a:r>
            <a:r>
              <a:rPr lang="ar-EG" sz="3600" b="1" dirty="0" smtClean="0">
                <a:solidFill>
                  <a:srgbClr val="7030A0"/>
                </a:solidFill>
              </a:rPr>
              <a:t>إن الفترة التي يقضيها الإنسان في مرحلة التكوين هي أخطر مراحل حياته على الإطلاق، فالتغيرات تحدث في فترة قصيرة، والنمو الإنساني يحدث أسرع ما يكون خلال هذه المرحلة.</a:t>
            </a:r>
          </a:p>
          <a:p>
            <a:pPr algn="justLow"/>
            <a:r>
              <a:rPr lang="ar-EG" sz="3600" b="1" dirty="0">
                <a:solidFill>
                  <a:schemeClr val="accent1">
                    <a:lumMod val="75000"/>
                  </a:schemeClr>
                </a:solidFill>
              </a:rPr>
              <a:t> </a:t>
            </a:r>
            <a:r>
              <a:rPr lang="ar-EG" sz="3600" b="1" dirty="0" smtClean="0">
                <a:solidFill>
                  <a:schemeClr val="accent1">
                    <a:lumMod val="75000"/>
                  </a:schemeClr>
                </a:solidFill>
              </a:rPr>
              <a:t>  </a:t>
            </a:r>
            <a:r>
              <a:rPr lang="ar-EG" sz="3600" b="1" dirty="0" smtClean="0">
                <a:solidFill>
                  <a:schemeClr val="accent1">
                    <a:lumMod val="50000"/>
                  </a:schemeClr>
                </a:solidFill>
              </a:rPr>
              <a:t>وإن درجة الأمان التي توفرها بيئة الرحم تتوقف على عوامل كثيرة منها: عمر الأم، وصحتها، وحالتها الانفعالية، والعقاقير التي تتناولها، وكلها تؤثر لا شك على الجنين</a:t>
            </a:r>
            <a:r>
              <a:rPr lang="ar-EG" sz="3600" b="1" dirty="0" smtClean="0">
                <a:solidFill>
                  <a:schemeClr val="accent1">
                    <a:lumMod val="75000"/>
                  </a:schemeClr>
                </a:solidFill>
              </a:rPr>
              <a:t>.</a:t>
            </a:r>
            <a:endParaRPr lang="ar-EG" sz="3600" b="1" dirty="0">
              <a:solidFill>
                <a:schemeClr val="accent1">
                  <a:lumMod val="75000"/>
                </a:schemeClr>
              </a:solidFill>
            </a:endParaRP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مظاهر النمو في مرحلة ما قبل الميلاد</a:t>
            </a:r>
            <a:endParaRPr lang="ar-EG" sz="3600" b="1" dirty="0">
              <a:solidFill>
                <a:schemeClr val="accent6">
                  <a:lumMod val="75000"/>
                </a:schemeClr>
              </a:solidFill>
            </a:endParaRPr>
          </a:p>
        </p:txBody>
      </p:sp>
    </p:spTree>
    <p:extLst>
      <p:ext uri="{BB962C8B-B14F-4D97-AF65-F5344CB8AC3E}">
        <p14:creationId xmlns:p14="http://schemas.microsoft.com/office/powerpoint/2010/main" val="39969357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lnSpcReduction="100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1">
                    <a:lumMod val="75000"/>
                  </a:schemeClr>
                </a:solidFill>
              </a:rPr>
              <a:t>     </a:t>
            </a:r>
            <a:r>
              <a:rPr lang="ar-EG" sz="3600" b="1" dirty="0" smtClean="0">
                <a:solidFill>
                  <a:schemeClr val="accent6"/>
                </a:solidFill>
              </a:rPr>
              <a:t>يقسم علماء الأجنة مراحل حياة الجنين إلى:</a:t>
            </a:r>
          </a:p>
          <a:p>
            <a:pPr marL="571500" indent="-571500" algn="justLow">
              <a:buFont typeface="Wingdings" pitchFamily="2" charset="2"/>
              <a:buChar char="v"/>
            </a:pPr>
            <a:r>
              <a:rPr lang="ar-EG" sz="3600" b="1" dirty="0" smtClean="0">
                <a:solidFill>
                  <a:schemeClr val="accent1">
                    <a:lumMod val="50000"/>
                  </a:schemeClr>
                </a:solidFill>
              </a:rPr>
              <a:t>اللاقحة: </a:t>
            </a:r>
            <a:r>
              <a:rPr lang="ar-EG" sz="3600" b="1" dirty="0" smtClean="0">
                <a:solidFill>
                  <a:srgbClr val="00B050"/>
                </a:solidFill>
              </a:rPr>
              <a:t>وتبدأ باختراق الحيوان المنوي للبويضة، ويتحدد بذلك صفات النسل.</a:t>
            </a:r>
          </a:p>
          <a:p>
            <a:pPr marL="571500" indent="-571500" algn="justLow">
              <a:buFont typeface="Wingdings" pitchFamily="2" charset="2"/>
              <a:buChar char="v"/>
            </a:pPr>
            <a:r>
              <a:rPr lang="ar-EG" sz="3600" b="1" dirty="0">
                <a:solidFill>
                  <a:schemeClr val="accent1">
                    <a:lumMod val="50000"/>
                  </a:schemeClr>
                </a:solidFill>
              </a:rPr>
              <a:t>المضغة</a:t>
            </a:r>
            <a:r>
              <a:rPr lang="ar-EG" sz="3600" b="1" dirty="0" smtClean="0">
                <a:solidFill>
                  <a:schemeClr val="accent1">
                    <a:lumMod val="50000"/>
                  </a:schemeClr>
                </a:solidFill>
              </a:rPr>
              <a:t>: </a:t>
            </a:r>
            <a:r>
              <a:rPr lang="ar-EG" sz="3600" b="1" dirty="0">
                <a:solidFill>
                  <a:srgbClr val="00B050"/>
                </a:solidFill>
              </a:rPr>
              <a:t>وفيها تلتصق البويضة الملقحة بالأم وتبدأ أجهزة الجسم في التكوين</a:t>
            </a:r>
            <a:r>
              <a:rPr lang="ar-EG" sz="3600" b="1" dirty="0" smtClean="0">
                <a:solidFill>
                  <a:srgbClr val="00B050"/>
                </a:solidFill>
              </a:rPr>
              <a:t>.</a:t>
            </a:r>
          </a:p>
          <a:p>
            <a:pPr marL="571500" indent="-571500" algn="justLow">
              <a:buFont typeface="Wingdings" pitchFamily="2" charset="2"/>
              <a:buChar char="v"/>
            </a:pPr>
            <a:r>
              <a:rPr lang="ar-EG" sz="3600" b="1" dirty="0" smtClean="0">
                <a:solidFill>
                  <a:srgbClr val="00B050"/>
                </a:solidFill>
              </a:rPr>
              <a:t>الجنين: </a:t>
            </a:r>
            <a:r>
              <a:rPr lang="ar-EG" sz="3600" b="1" dirty="0">
                <a:solidFill>
                  <a:schemeClr val="accent1">
                    <a:lumMod val="50000"/>
                  </a:schemeClr>
                </a:solidFill>
              </a:rPr>
              <a:t>تبدأ حياة الجنين بانتهاء الشهر الثاني، وتحدث طفرة هائلة في نمو الوزن والطول والأعضاء، وفي الشهر الثامن يصبح سلوكه مشابها للوليد.</a:t>
            </a: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مراحل حياة الجنين</a:t>
            </a:r>
            <a:endParaRPr lang="ar-EG" sz="3600" b="1" dirty="0">
              <a:solidFill>
                <a:schemeClr val="accent6">
                  <a:lumMod val="75000"/>
                </a:schemeClr>
              </a:solidFill>
            </a:endParaRPr>
          </a:p>
        </p:txBody>
      </p:sp>
    </p:spTree>
    <p:extLst>
      <p:ext uri="{BB962C8B-B14F-4D97-AF65-F5344CB8AC3E}">
        <p14:creationId xmlns:p14="http://schemas.microsoft.com/office/powerpoint/2010/main" val="1875984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wheel(1)">
                                      <p:cBhvr>
                                        <p:cTn id="23" dur="200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nodeType="click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Effect transition="in" filter="wheel(1)">
                                      <p:cBhvr>
                                        <p:cTn id="28" dur="2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fontScale="47500" lnSpcReduction="200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marL="571500" indent="-571500" algn="justLow">
              <a:buFont typeface="Wingdings" pitchFamily="2" charset="2"/>
              <a:buChar char="v"/>
            </a:pPr>
            <a:r>
              <a:rPr lang="ar-EG" sz="3600" b="1" dirty="0">
                <a:solidFill>
                  <a:schemeClr val="accent1">
                    <a:lumMod val="50000"/>
                  </a:schemeClr>
                </a:solidFill>
              </a:rPr>
              <a:t> </a:t>
            </a:r>
            <a:endParaRPr lang="ar-EG" sz="3600" b="1" dirty="0" smtClean="0">
              <a:solidFill>
                <a:schemeClr val="accent1">
                  <a:lumMod val="50000"/>
                </a:schemeClr>
              </a:solidFill>
            </a:endParaRPr>
          </a:p>
          <a:p>
            <a:pPr marL="571500" indent="-571500" algn="justLow">
              <a:buFont typeface="Wingdings" pitchFamily="2" charset="2"/>
              <a:buChar char="v"/>
            </a:pPr>
            <a:endParaRPr lang="ar-EG" sz="4600" b="1" dirty="0" smtClean="0">
              <a:solidFill>
                <a:schemeClr val="accent1">
                  <a:lumMod val="50000"/>
                </a:schemeClr>
              </a:solidFill>
            </a:endParaRPr>
          </a:p>
          <a:p>
            <a:pPr marL="571500" indent="-571500" algn="justLow">
              <a:buFont typeface="Wingdings" pitchFamily="2" charset="2"/>
              <a:buChar char="v"/>
            </a:pPr>
            <a:r>
              <a:rPr lang="ar-EG" sz="6700" b="1" dirty="0" smtClean="0">
                <a:solidFill>
                  <a:schemeClr val="accent1">
                    <a:lumMod val="50000"/>
                  </a:schemeClr>
                </a:solidFill>
              </a:rPr>
              <a:t>تعرض الأم للأمراض.</a:t>
            </a:r>
          </a:p>
          <a:p>
            <a:pPr marL="571500" indent="-571500" algn="justLow">
              <a:buFont typeface="Wingdings" pitchFamily="2" charset="2"/>
              <a:buChar char="v"/>
            </a:pPr>
            <a:r>
              <a:rPr lang="ar-EG" sz="6700" b="1" dirty="0">
                <a:solidFill>
                  <a:schemeClr val="accent1">
                    <a:lumMod val="50000"/>
                  </a:schemeClr>
                </a:solidFill>
              </a:rPr>
              <a:t> </a:t>
            </a:r>
            <a:r>
              <a:rPr lang="ar-EG" sz="6700" b="1" dirty="0" smtClean="0">
                <a:solidFill>
                  <a:schemeClr val="accent1">
                    <a:lumMod val="50000"/>
                  </a:schemeClr>
                </a:solidFill>
              </a:rPr>
              <a:t>تناول الأم للعقاقير الطبية دون استشارة الطبيب.</a:t>
            </a:r>
          </a:p>
          <a:p>
            <a:pPr marL="571500" indent="-571500" algn="justLow">
              <a:buFont typeface="Wingdings" pitchFamily="2" charset="2"/>
              <a:buChar char="v"/>
            </a:pPr>
            <a:r>
              <a:rPr lang="ar-EG" sz="6700" b="1" dirty="0">
                <a:solidFill>
                  <a:schemeClr val="accent1">
                    <a:lumMod val="50000"/>
                  </a:schemeClr>
                </a:solidFill>
              </a:rPr>
              <a:t> </a:t>
            </a:r>
            <a:r>
              <a:rPr lang="ar-EG" sz="6700" b="1" dirty="0" smtClean="0">
                <a:solidFill>
                  <a:schemeClr val="accent1">
                    <a:lumMod val="50000"/>
                  </a:schemeClr>
                </a:solidFill>
              </a:rPr>
              <a:t>الحالة النفسية للأم.</a:t>
            </a:r>
          </a:p>
          <a:p>
            <a:pPr marL="571500" indent="-571500" algn="justLow">
              <a:buFont typeface="Wingdings" pitchFamily="2" charset="2"/>
              <a:buChar char="v"/>
            </a:pPr>
            <a:r>
              <a:rPr lang="ar-EG" sz="6700" b="1" dirty="0">
                <a:solidFill>
                  <a:schemeClr val="accent1">
                    <a:lumMod val="50000"/>
                  </a:schemeClr>
                </a:solidFill>
              </a:rPr>
              <a:t> </a:t>
            </a:r>
            <a:r>
              <a:rPr lang="ar-EG" sz="6700" b="1" dirty="0" smtClean="0">
                <a:solidFill>
                  <a:schemeClr val="accent1">
                    <a:lumMod val="50000"/>
                  </a:schemeClr>
                </a:solidFill>
              </a:rPr>
              <a:t>اتجاهات الأم.</a:t>
            </a:r>
          </a:p>
          <a:p>
            <a:pPr marL="571500" indent="-571500" algn="justLow">
              <a:buFont typeface="Wingdings" pitchFamily="2" charset="2"/>
              <a:buChar char="v"/>
            </a:pPr>
            <a:r>
              <a:rPr lang="ar-EG" sz="6700" b="1" dirty="0" smtClean="0">
                <a:solidFill>
                  <a:schemeClr val="accent1">
                    <a:lumMod val="50000"/>
                  </a:schemeClr>
                </a:solidFill>
              </a:rPr>
              <a:t>غذاء الأم.</a:t>
            </a:r>
          </a:p>
          <a:p>
            <a:pPr marL="571500" indent="-571500" algn="justLow">
              <a:buFont typeface="Wingdings" pitchFamily="2" charset="2"/>
              <a:buChar char="v"/>
            </a:pPr>
            <a:r>
              <a:rPr lang="ar-EG" sz="6700" b="1" dirty="0" smtClean="0">
                <a:solidFill>
                  <a:schemeClr val="accent1">
                    <a:lumMod val="50000"/>
                  </a:schemeClr>
                </a:solidFill>
              </a:rPr>
              <a:t>عمر الأم.</a:t>
            </a:r>
          </a:p>
          <a:p>
            <a:pPr marL="571500" indent="-571500" algn="justLow">
              <a:buFont typeface="Wingdings" pitchFamily="2" charset="2"/>
              <a:buChar char="v"/>
            </a:pPr>
            <a:r>
              <a:rPr lang="ar-EG" sz="6700" b="1" dirty="0" smtClean="0">
                <a:solidFill>
                  <a:schemeClr val="accent1">
                    <a:lumMod val="50000"/>
                  </a:schemeClr>
                </a:solidFill>
              </a:rPr>
              <a:t>العوامل الولادية مثل: الولادة المتعسرة، إطالة فترة الولادة، حدوث نزيف أثناء الولادة.</a:t>
            </a:r>
          </a:p>
          <a:p>
            <a:pPr marL="571500" indent="-571500" algn="justLow">
              <a:buFont typeface="Wingdings" pitchFamily="2" charset="2"/>
              <a:buChar char="v"/>
            </a:pPr>
            <a:r>
              <a:rPr lang="ar-EG" sz="6700" b="1" dirty="0" smtClean="0">
                <a:solidFill>
                  <a:schemeClr val="accent1">
                    <a:lumMod val="50000"/>
                  </a:schemeClr>
                </a:solidFill>
              </a:rPr>
              <a:t>الوراثة.</a:t>
            </a:r>
          </a:p>
          <a:p>
            <a:pPr algn="justLow"/>
            <a:r>
              <a:rPr lang="ar-EG" sz="4100" b="1" dirty="0">
                <a:solidFill>
                  <a:schemeClr val="accent1">
                    <a:lumMod val="50000"/>
                  </a:schemeClr>
                </a:solidFill>
              </a:rPr>
              <a:t> </a:t>
            </a:r>
            <a:endParaRPr lang="ar-EG" sz="4100" b="1" dirty="0" smtClean="0">
              <a:solidFill>
                <a:srgbClr val="00B050"/>
              </a:solidFill>
            </a:endParaRPr>
          </a:p>
        </p:txBody>
      </p:sp>
      <p:sp>
        <p:nvSpPr>
          <p:cNvPr id="6" name="Rectangle 5"/>
          <p:cNvSpPr/>
          <p:nvPr/>
        </p:nvSpPr>
        <p:spPr>
          <a:xfrm>
            <a:off x="2556057" y="20646"/>
            <a:ext cx="6572296" cy="1104098"/>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العوامل المؤثرة في تكوين الجنين</a:t>
            </a:r>
            <a:endParaRPr lang="ar-EG" sz="3600" b="1" dirty="0">
              <a:solidFill>
                <a:schemeClr val="accent6">
                  <a:lumMod val="75000"/>
                </a:schemeClr>
              </a:solidFill>
            </a:endParaRPr>
          </a:p>
        </p:txBody>
      </p:sp>
    </p:spTree>
    <p:extLst>
      <p:ext uri="{BB962C8B-B14F-4D97-AF65-F5344CB8AC3E}">
        <p14:creationId xmlns:p14="http://schemas.microsoft.com/office/powerpoint/2010/main" val="14104352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circle(in)">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circle(in)">
                                      <p:cBhvr>
                                        <p:cTn id="18" dur="2000"/>
                                        <p:tgtEl>
                                          <p:spTgt spid="4">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animEffect transition="in" filter="circle(in)">
                                      <p:cBhvr>
                                        <p:cTn id="23" dur="2000"/>
                                        <p:tgtEl>
                                          <p:spTgt spid="4">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nodeType="clickEffect">
                                  <p:stCondLst>
                                    <p:cond delay="0"/>
                                  </p:stCondLst>
                                  <p:childTnLst>
                                    <p:set>
                                      <p:cBhvr>
                                        <p:cTn id="27" dur="1" fill="hold">
                                          <p:stCondLst>
                                            <p:cond delay="0"/>
                                          </p:stCondLst>
                                        </p:cTn>
                                        <p:tgtEl>
                                          <p:spTgt spid="4">
                                            <p:txEl>
                                              <p:pRg st="6" end="6"/>
                                            </p:txEl>
                                          </p:spTgt>
                                        </p:tgtEl>
                                        <p:attrNameLst>
                                          <p:attrName>style.visibility</p:attrName>
                                        </p:attrNameLst>
                                      </p:cBhvr>
                                      <p:to>
                                        <p:strVal val="visible"/>
                                      </p:to>
                                    </p:set>
                                    <p:animEffect transition="in" filter="circle(in)">
                                      <p:cBhvr>
                                        <p:cTn id="28" dur="2000"/>
                                        <p:tgtEl>
                                          <p:spTgt spid="4">
                                            <p:txEl>
                                              <p:pRg st="6" end="6"/>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6" presetClass="entr" presetSubtype="16" fill="hold" nodeType="clickEffect">
                                  <p:stCondLst>
                                    <p:cond delay="0"/>
                                  </p:stCondLst>
                                  <p:childTnLst>
                                    <p:set>
                                      <p:cBhvr>
                                        <p:cTn id="32" dur="1" fill="hold">
                                          <p:stCondLst>
                                            <p:cond delay="0"/>
                                          </p:stCondLst>
                                        </p:cTn>
                                        <p:tgtEl>
                                          <p:spTgt spid="4">
                                            <p:txEl>
                                              <p:pRg st="7" end="7"/>
                                            </p:txEl>
                                          </p:spTgt>
                                        </p:tgtEl>
                                        <p:attrNameLst>
                                          <p:attrName>style.visibility</p:attrName>
                                        </p:attrNameLst>
                                      </p:cBhvr>
                                      <p:to>
                                        <p:strVal val="visible"/>
                                      </p:to>
                                    </p:set>
                                    <p:animEffect transition="in" filter="circle(in)">
                                      <p:cBhvr>
                                        <p:cTn id="33" dur="2000"/>
                                        <p:tgtEl>
                                          <p:spTgt spid="4">
                                            <p:txEl>
                                              <p:pRg st="7" end="7"/>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6" presetClass="entr" presetSubtype="16" fill="hold" nodeType="clickEffect">
                                  <p:stCondLst>
                                    <p:cond delay="0"/>
                                  </p:stCondLst>
                                  <p:childTnLst>
                                    <p:set>
                                      <p:cBhvr>
                                        <p:cTn id="37" dur="1" fill="hold">
                                          <p:stCondLst>
                                            <p:cond delay="0"/>
                                          </p:stCondLst>
                                        </p:cTn>
                                        <p:tgtEl>
                                          <p:spTgt spid="4">
                                            <p:txEl>
                                              <p:pRg st="8" end="8"/>
                                            </p:txEl>
                                          </p:spTgt>
                                        </p:tgtEl>
                                        <p:attrNameLst>
                                          <p:attrName>style.visibility</p:attrName>
                                        </p:attrNameLst>
                                      </p:cBhvr>
                                      <p:to>
                                        <p:strVal val="visible"/>
                                      </p:to>
                                    </p:set>
                                    <p:animEffect transition="in" filter="circle(in)">
                                      <p:cBhvr>
                                        <p:cTn id="38" dur="2000"/>
                                        <p:tgtEl>
                                          <p:spTgt spid="4">
                                            <p:txEl>
                                              <p:pRg st="8" end="8"/>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6" presetClass="entr" presetSubtype="16" fill="hold" nodeType="clickEffect">
                                  <p:stCondLst>
                                    <p:cond delay="0"/>
                                  </p:stCondLst>
                                  <p:childTnLst>
                                    <p:set>
                                      <p:cBhvr>
                                        <p:cTn id="42" dur="1" fill="hold">
                                          <p:stCondLst>
                                            <p:cond delay="0"/>
                                          </p:stCondLst>
                                        </p:cTn>
                                        <p:tgtEl>
                                          <p:spTgt spid="4">
                                            <p:txEl>
                                              <p:pRg st="9" end="9"/>
                                            </p:txEl>
                                          </p:spTgt>
                                        </p:tgtEl>
                                        <p:attrNameLst>
                                          <p:attrName>style.visibility</p:attrName>
                                        </p:attrNameLst>
                                      </p:cBhvr>
                                      <p:to>
                                        <p:strVal val="visible"/>
                                      </p:to>
                                    </p:set>
                                    <p:animEffect transition="in" filter="circle(in)">
                                      <p:cBhvr>
                                        <p:cTn id="43" dur="2000"/>
                                        <p:tgtEl>
                                          <p:spTgt spid="4">
                                            <p:txEl>
                                              <p:pRg st="9" end="9"/>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6" presetClass="entr" presetSubtype="16" fill="hold" nodeType="clickEffect">
                                  <p:stCondLst>
                                    <p:cond delay="0"/>
                                  </p:stCondLst>
                                  <p:childTnLst>
                                    <p:set>
                                      <p:cBhvr>
                                        <p:cTn id="47" dur="1" fill="hold">
                                          <p:stCondLst>
                                            <p:cond delay="0"/>
                                          </p:stCondLst>
                                        </p:cTn>
                                        <p:tgtEl>
                                          <p:spTgt spid="4">
                                            <p:txEl>
                                              <p:pRg st="10" end="10"/>
                                            </p:txEl>
                                          </p:spTgt>
                                        </p:tgtEl>
                                        <p:attrNameLst>
                                          <p:attrName>style.visibility</p:attrName>
                                        </p:attrNameLst>
                                      </p:cBhvr>
                                      <p:to>
                                        <p:strVal val="visible"/>
                                      </p:to>
                                    </p:set>
                                    <p:animEffect transition="in" filter="circle(in)">
                                      <p:cBhvr>
                                        <p:cTn id="48" dur="2000"/>
                                        <p:tgtEl>
                                          <p:spTgt spid="4">
                                            <p:txEl>
                                              <p:pRg st="10" end="10"/>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6" presetClass="entr" presetSubtype="16" fill="hold" nodeType="clickEffect">
                                  <p:stCondLst>
                                    <p:cond delay="0"/>
                                  </p:stCondLst>
                                  <p:childTnLst>
                                    <p:set>
                                      <p:cBhvr>
                                        <p:cTn id="52" dur="1" fill="hold">
                                          <p:stCondLst>
                                            <p:cond delay="0"/>
                                          </p:stCondLst>
                                        </p:cTn>
                                        <p:tgtEl>
                                          <p:spTgt spid="4">
                                            <p:txEl>
                                              <p:pRg st="11" end="11"/>
                                            </p:txEl>
                                          </p:spTgt>
                                        </p:tgtEl>
                                        <p:attrNameLst>
                                          <p:attrName>style.visibility</p:attrName>
                                        </p:attrNameLst>
                                      </p:cBhvr>
                                      <p:to>
                                        <p:strVal val="visible"/>
                                      </p:to>
                                    </p:set>
                                    <p:animEffect transition="in" filter="circle(in)">
                                      <p:cBhvr>
                                        <p:cTn id="53" dur="20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1095</TotalTime>
  <Words>929</Words>
  <Application>Microsoft Office PowerPoint</Application>
  <PresentationFormat>On-screen Show (4:3)</PresentationFormat>
  <Paragraphs>113</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Slipstream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creation</dc:creator>
  <cp:lastModifiedBy>Dr Hazem</cp:lastModifiedBy>
  <cp:revision>260</cp:revision>
  <dcterms:created xsi:type="dcterms:W3CDTF">2014-07-12T08:41:45Z</dcterms:created>
  <dcterms:modified xsi:type="dcterms:W3CDTF">2020-03-21T20:52:56Z</dcterms:modified>
</cp:coreProperties>
</file>